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03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304" r:id="rId21"/>
    <p:sldId id="276" r:id="rId22"/>
    <p:sldId id="277" r:id="rId23"/>
    <p:sldId id="298" r:id="rId24"/>
    <p:sldId id="278" r:id="rId25"/>
    <p:sldId id="279" r:id="rId26"/>
    <p:sldId id="280" r:id="rId27"/>
    <p:sldId id="281" r:id="rId28"/>
    <p:sldId id="282" r:id="rId29"/>
    <p:sldId id="284" r:id="rId30"/>
    <p:sldId id="301" r:id="rId31"/>
    <p:sldId id="302" r:id="rId32"/>
    <p:sldId id="285" r:id="rId33"/>
    <p:sldId id="286" r:id="rId34"/>
    <p:sldId id="287" r:id="rId35"/>
    <p:sldId id="290" r:id="rId36"/>
    <p:sldId id="293" r:id="rId37"/>
    <p:sldId id="299" r:id="rId38"/>
    <p:sldId id="294" r:id="rId39"/>
    <p:sldId id="295" r:id="rId40"/>
    <p:sldId id="300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6ED7EF5-55CE-47BE-A331-124B012C95BA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EF00E9-0F09-4130-98EA-52A6A662DF5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7EF5-55CE-47BE-A331-124B012C95BA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00E9-0F09-4130-98EA-52A6A662D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7EF5-55CE-47BE-A331-124B012C95BA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00E9-0F09-4130-98EA-52A6A662D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7EF5-55CE-47BE-A331-124B012C95BA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00E9-0F09-4130-98EA-52A6A662D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7EF5-55CE-47BE-A331-124B012C95BA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00E9-0F09-4130-98EA-52A6A662D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7EF5-55CE-47BE-A331-124B012C95BA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00E9-0F09-4130-98EA-52A6A662DF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7EF5-55CE-47BE-A331-124B012C95BA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00E9-0F09-4130-98EA-52A6A662D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7EF5-55CE-47BE-A331-124B012C95BA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00E9-0F09-4130-98EA-52A6A662D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7EF5-55CE-47BE-A331-124B012C95BA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00E9-0F09-4130-98EA-52A6A662D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7EF5-55CE-47BE-A331-124B012C95BA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00E9-0F09-4130-98EA-52A6A662DF5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7EF5-55CE-47BE-A331-124B012C95BA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00E9-0F09-4130-98EA-52A6A662D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6ED7EF5-55CE-47BE-A331-124B012C95BA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DEF00E9-0F09-4130-98EA-52A6A662DF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docid=Ea630RPz5J1QEM&amp;tbnid=vl8xPA08yJZLyM:&amp;ved=0CAUQjRw&amp;url=http://www.biography.com/people/john-jay-9353566&amp;ei=Qc2lU_GOK8-TyASJ9oH4Cw&amp;bvm=bv.69411363,d.aWw&amp;psig=AFQjCNGoj09z1USvZopy1mP3ontbVsJnMA&amp;ust=1403461307435272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cad=rja&amp;uact=8&amp;docid=0alCWZuem4-S4M&amp;tbnid=NlnMLv3l6oHsEM:&amp;ved=0CAUQjRw&amp;url=http://en.wikipedia.org/wiki/John_Adams&amp;ei=as2lU9C5OdCwyAT9m4HQDA&amp;bvm=bv.69411363,d.aWw&amp;psig=AFQjCNECOZAfltpQ3Zge4BsKNf98rl7P2w&amp;ust=1403461341675685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docid=IVLkufYcWFBqpM&amp;tbnid=LQzaNsoMcmROUM:&amp;ved=0CAUQjRw&amp;url=http://www.whitehouse.gov/about/presidents/thomasjefferson&amp;ei=3c2lU8-7D8SRyAT184GQCA&amp;bvm=bv.69411363,d.aWw&amp;psig=AFQjCNFziGbUh8XtDAmeiB5fTt414stxAQ&amp;ust=1403461463349892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source=images&amp;cd=&amp;cad=rja&amp;uact=8&amp;docid=ZEgaGKA1oKp_zM&amp;tbnid=oSslRyu29cRbHM:&amp;ved=0CAgQjRw&amp;url=http://www.supremecourthistory.org/history-of-the-court/chief-justices/john-marshall-1801-1835/&amp;ei=HfSkU4z2PJOLqAb7h4FA&amp;psig=AFQjCNEqdXl7gWEi6OLlOWxFt0Id8I1QhA&amp;ust=1403405726098959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docid=7nZuZditNzNujM&amp;tbnid=fMx1k41GeFH9SM:&amp;ved=0CAUQjRw&amp;url=http://www.ducksters.com/history/westward_expansion/louisiana_purchase.php&amp;ei=Ac6lU_O1NoaxyAT2r4LIAQ&amp;bvm=bv.69411363,d.aWw&amp;psig=AFQjCNFSKNLiExjCZNIGLrLn1eHaUo4QRg&amp;ust=1403461498962299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docid=7r6FPaP48rk7wM&amp;tbnid=ZjcqTAll3YaZmM:&amp;ved=0CAUQjRw&amp;url=http://en.wikipedia.org/wiki/Sacagawea&amp;ei=Rs6lU-aUBY-SyATZkYKwCw&amp;bvm=bv.69411363,d.aWw&amp;psig=AFQjCNHa274-fwKOrmk7AAzXN-JUnUKH-A&amp;ust=1403461569943056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docid=PlDsSjNMbq6O-M&amp;tbnid=BatkFtu5ek_BSM:&amp;ved=0CAUQjRw&amp;url=http://content.time.com/time/specials/packages/article/0,28804,2085383_2085381_2085395,00.html&amp;ei=X_mkU7KmM6essATwwoHYCg&amp;bvm=bv.69411363,d.cWc&amp;psig=AFQjCNHPajiB35KPpgskLvfUIkKZ0BBu6w&amp;ust=1403407063690687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docid=0xAE0FaPJGekKM&amp;tbnid=wrZYhj2CEXK3wM:&amp;ved=0CAUQjRw&amp;url=http://www.whitehouse.gov/about/presidents/jamesmadison&amp;ei=bM6lU6nuHc-GyASA9YDQAg&amp;bvm=bv.69411363,d.aWw&amp;psig=AFQjCNFM2jDvEskFk0sO6EFm-ye0Ia2y0g&amp;ust=1403461604328904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docid=4fF4ksAeYM04sM&amp;tbnid=bGv5bJAOKFIsWM:&amp;ved=0CAUQjRw&amp;url=http://video.pbs.org/program/war-1812&amp;ei=l86lU_rlDoySyAThl4LACA&amp;bvm=bv.69411363,d.aWw&amp;psig=AFQjCNEy8ZDwCOL42dzb3lSFgz8Rr_qCzA&amp;ust=1403461651070502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docid=vbTUlNxNULHk3M&amp;tbnid=U4aEWXvjNE-ZcM:&amp;ved=0CAUQjRw&amp;url=http://www.nytimes.com/2004/09/11/arts/television/11hist.html&amp;ei=ts6lU5qlJ8KqyATr1oLwBg&amp;bvm=bv.69411363,d.aWw&amp;psig=AFQjCNEzYSKYtPb174u4uBfdeBF-O-duPg&amp;ust=1403461679291350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Anonymous_portrait_of_Jean_Lafitte,_early_19th_century,_Rosenberg_Library,_Galveston,_Texas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File:Signing_of_Treaty_of_Ghent_(1812).jpg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source=images&amp;cd=&amp;cad=rja&amp;uact=8&amp;docid=RB9T0Betak1rLM&amp;tbnid=jRoXSEAdjhZVWM:&amp;ved=0CAUQjRw&amp;url=http://www.whitehouse.gov/about/presidents/jamesmonroe&amp;ei=9MelU7-_DJK2yAS-0IHACA&amp;bvm=bv.69411363,d.aWw&amp;psig=AFQjCNHVCSMJeloeIwzUafoIZ3bP6bRZIw&amp;ust=1403459953409569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docid=pGfsbpmjB8TXbM&amp;tbnid=7eFhDfreyO-_3M:&amp;ved=0CAUQjRw&amp;url=http://www.ttb.gov/public_info/whisky_rebellion.shtml&amp;ei=BM2lU6mlJs-GyASA9YDQAg&amp;bvm=bv.69411363,d.aWw&amp;psig=AFQjCNGR01Bc1TuAd4E5CYQK-wPKknnPPA&amp;ust=1403461239583762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docid=gVS-NC2gXdNOEM&amp;tbnid=jJIDjHnmksplMM:&amp;ved=0CAUQjRw&amp;url=http://teachnet.eu/tobrien/about/revolutions/the-french-revolution/&amp;ei=Js2lU77HHYqtyASgkoKADA&amp;bvm=bv.69411363,d.aWw&amp;psig=AFQjCNHCwulwRheLOmrlHCTjsP7Sp9Huvw&amp;ust=1403461280485538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Three- Early Republic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31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Jay’s Treaty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John Jay</a:t>
            </a:r>
          </a:p>
          <a:p>
            <a:pPr lvl="1"/>
            <a:r>
              <a:rPr lang="en-US" dirty="0" smtClean="0"/>
              <a:t>Negotiated with England to prevent war </a:t>
            </a:r>
          </a:p>
          <a:p>
            <a:pPr lvl="1"/>
            <a:r>
              <a:rPr lang="en-US" dirty="0" smtClean="0"/>
              <a:t>South is furious</a:t>
            </a:r>
            <a:endParaRPr lang="en-US" dirty="0"/>
          </a:p>
          <a:p>
            <a:pPr marL="339407" lvl="2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410200" y="5486400"/>
            <a:ext cx="3419856" cy="3962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John Jay </a:t>
            </a:r>
            <a:endParaRPr lang="en-US" dirty="0"/>
          </a:p>
        </p:txBody>
      </p:sp>
      <p:pic>
        <p:nvPicPr>
          <p:cNvPr id="6146" name="Picture 2" descr="http://a4.files.saymedia-content.com/image/upload/c_fill,g_face,h_300,q_80,w_300/MTE4MDAzNDEwNTY4OTcxNzk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with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1"/>
            <a:r>
              <a:rPr lang="en-US" dirty="0"/>
              <a:t>Pinckney Treaty of </a:t>
            </a:r>
            <a:r>
              <a:rPr lang="en-US" dirty="0" smtClean="0"/>
              <a:t>1795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ickney trea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246"/>
            <a:ext cx="3724275" cy="43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Says Farewell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2-term precedent</a:t>
            </a:r>
          </a:p>
          <a:p>
            <a:r>
              <a:rPr lang="en-US" dirty="0" smtClean="0"/>
              <a:t>Farewell Address </a:t>
            </a:r>
          </a:p>
          <a:p>
            <a:r>
              <a:rPr lang="en-US" dirty="0" smtClean="0"/>
              <a:t>John Adams new President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78517" y="5876924"/>
            <a:ext cx="3419856" cy="3962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John Adams </a:t>
            </a:r>
            <a:endParaRPr lang="en-US" dirty="0"/>
          </a:p>
        </p:txBody>
      </p:sp>
      <p:pic>
        <p:nvPicPr>
          <p:cNvPr id="7170" name="Picture 2" descr="http://upload.wikimedia.org/wikipedia/commons/2/25/US_Navy_031029-N-6236G-001_A_painting_of_President_John_Adams_(1735-1826),_2nd_president_of_the_United_States,_by_Asher_B._Durand_(1767-1845)-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599"/>
            <a:ext cx="2981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337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XYZ Affair (1798-1800)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France mad about Jay’s Treaty</a:t>
            </a:r>
          </a:p>
          <a:p>
            <a:r>
              <a:rPr lang="en-US" dirty="0" smtClean="0"/>
              <a:t>Talleyrand </a:t>
            </a:r>
          </a:p>
          <a:p>
            <a:r>
              <a:rPr lang="en-US" dirty="0" smtClean="0"/>
              <a:t>“Quasi-War”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24400" y="5410200"/>
            <a:ext cx="3950208" cy="77723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Marquis de Talleyrand </a:t>
            </a:r>
            <a:endParaRPr lang="en-US" dirty="0"/>
          </a:p>
        </p:txBody>
      </p:sp>
      <p:pic>
        <p:nvPicPr>
          <p:cNvPr id="1026" name="Picture 2" descr="Marquis de Talley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 Laws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residence requirements </a:t>
            </a:r>
          </a:p>
          <a:p>
            <a:r>
              <a:rPr lang="en-US" dirty="0" smtClean="0"/>
              <a:t>Deportation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0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Sedition 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Punished “violators” of gov’t policy</a:t>
            </a:r>
          </a:p>
          <a:p>
            <a:r>
              <a:rPr lang="en-US" dirty="0" smtClean="0"/>
              <a:t>Aimed at JDR’s 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amendment anyone??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4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Virginia and Kentucky Resolutions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Virginia Resolution</a:t>
            </a:r>
          </a:p>
          <a:p>
            <a:pPr lvl="1"/>
            <a:r>
              <a:rPr lang="en-US" dirty="0" smtClean="0"/>
              <a:t>Madison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Kentucky Resolution</a:t>
            </a:r>
          </a:p>
          <a:p>
            <a:pPr lvl="1"/>
            <a:r>
              <a:rPr lang="en-US" dirty="0" smtClean="0"/>
              <a:t>Jefferson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2371" y="3810000"/>
            <a:ext cx="7315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States made federal gov’t so they should be able to nullify federal laws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End Federalist abuses!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Federalists vs Democratic-Republicans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Federalists</a:t>
            </a:r>
          </a:p>
          <a:p>
            <a:pPr lvl="1"/>
            <a:r>
              <a:rPr lang="en-US" dirty="0" smtClean="0"/>
              <a:t>Pro-British</a:t>
            </a:r>
          </a:p>
          <a:p>
            <a:pPr lvl="1"/>
            <a:r>
              <a:rPr lang="en-US" dirty="0" smtClean="0"/>
              <a:t>Educated, wealthy northerners </a:t>
            </a:r>
          </a:p>
          <a:p>
            <a:pPr lvl="1"/>
            <a:r>
              <a:rPr lang="en-US" dirty="0" smtClean="0"/>
              <a:t>SOME DEBT IS OKAY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Democratic-Republicans</a:t>
            </a:r>
          </a:p>
          <a:p>
            <a:pPr lvl="1"/>
            <a:r>
              <a:rPr lang="en-US" dirty="0" smtClean="0"/>
              <a:t>Pro-French</a:t>
            </a:r>
          </a:p>
          <a:p>
            <a:pPr lvl="1"/>
            <a:r>
              <a:rPr lang="en-US" dirty="0" smtClean="0"/>
              <a:t>Farmers </a:t>
            </a:r>
          </a:p>
          <a:p>
            <a:pPr lvl="1"/>
            <a:r>
              <a:rPr lang="en-US" dirty="0" smtClean="0"/>
              <a:t>DEBT IS SUPER DUPER BAD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Federalists put country in debt w. Navy</a:t>
            </a:r>
          </a:p>
          <a:p>
            <a:pPr lvl="1"/>
            <a:r>
              <a:rPr lang="en-US" dirty="0" smtClean="0"/>
              <a:t>Jefferson attacked by Federalists</a:t>
            </a:r>
          </a:p>
          <a:p>
            <a:r>
              <a:rPr lang="en-US" dirty="0"/>
              <a:t> </a:t>
            </a:r>
            <a:r>
              <a:rPr lang="en-US" dirty="0" smtClean="0"/>
              <a:t>Aaron Burr and Jefferson TIE</a:t>
            </a:r>
          </a:p>
          <a:p>
            <a:r>
              <a:rPr lang="en-US" dirty="0"/>
              <a:t> </a:t>
            </a:r>
            <a:r>
              <a:rPr lang="en-US" dirty="0" smtClean="0"/>
              <a:t>Revolution of 1800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5257799"/>
            <a:ext cx="3419856" cy="548639"/>
          </a:xfrm>
        </p:spPr>
        <p:txBody>
          <a:bodyPr/>
          <a:lstStyle/>
          <a:p>
            <a:r>
              <a:rPr lang="en-US" dirty="0" smtClean="0"/>
              <a:t>Thomas Jefferson</a:t>
            </a:r>
            <a:endParaRPr lang="en-US" dirty="0"/>
          </a:p>
        </p:txBody>
      </p:sp>
      <p:pic>
        <p:nvPicPr>
          <p:cNvPr id="9218" name="Picture 2" descr="http://www.whitehouse.gov/sites/default/files/3tj_header_sm.jpg?124950756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023213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Jefferson’s Presidency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in the new capital of DC </a:t>
            </a:r>
          </a:p>
          <a:p>
            <a:r>
              <a:rPr lang="en-US" dirty="0" smtClean="0"/>
              <a:t>Pardoned some accused under Sedition Act </a:t>
            </a:r>
          </a:p>
          <a:p>
            <a:r>
              <a:rPr lang="en-US" dirty="0" smtClean="0"/>
              <a:t>Albert Gallatin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Pains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after 1789</a:t>
            </a:r>
          </a:p>
          <a:p>
            <a:r>
              <a:rPr lang="en-US" dirty="0" smtClean="0"/>
              <a:t>US heavily in debt! </a:t>
            </a:r>
          </a:p>
          <a:p>
            <a:r>
              <a:rPr lang="en-US" dirty="0" smtClean="0"/>
              <a:t>Rest of the world interested in our outcome…</a:t>
            </a:r>
          </a:p>
        </p:txBody>
      </p:sp>
    </p:spTree>
    <p:extLst>
      <p:ext uri="{BB962C8B-B14F-4D97-AF65-F5344CB8AC3E}">
        <p14:creationId xmlns:p14="http://schemas.microsoft.com/office/powerpoint/2010/main" val="3102219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Judiciary </a:t>
            </a:r>
            <a:r>
              <a:rPr lang="en-US" dirty="0" smtClean="0"/>
              <a:t>Act of 1789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1789- Gave Congress the authority to create federal court </a:t>
            </a:r>
            <a:r>
              <a:rPr lang="en-US" dirty="0" smtClean="0"/>
              <a:t>system. Also stated an executive official would have to carry out judicial appointments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Marbury v Madison </a:t>
            </a:r>
            <a:r>
              <a:rPr lang="en-US" dirty="0"/>
              <a:t>(1803)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605784" cy="37825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“Midnight Judges”</a:t>
            </a:r>
          </a:p>
          <a:p>
            <a:r>
              <a:rPr lang="en-US" i="1" dirty="0" smtClean="0"/>
              <a:t>Marbury v Madison </a:t>
            </a:r>
            <a:r>
              <a:rPr lang="en-US" dirty="0" smtClean="0"/>
              <a:t>(1803)</a:t>
            </a:r>
          </a:p>
          <a:p>
            <a:pPr lvl="1"/>
            <a:r>
              <a:rPr lang="en-US" dirty="0" smtClean="0"/>
              <a:t>William Marbury and James Madison </a:t>
            </a:r>
          </a:p>
          <a:p>
            <a:pPr lvl="1"/>
            <a:r>
              <a:rPr lang="en-US" dirty="0"/>
              <a:t>Chief Justice John Marshall </a:t>
            </a:r>
            <a:endParaRPr lang="en-US" dirty="0" smtClean="0"/>
          </a:p>
          <a:p>
            <a:pPr lvl="1"/>
            <a:r>
              <a:rPr lang="en-US" dirty="0"/>
              <a:t>Stated J. Act of 1789 was unconstitutional </a:t>
            </a:r>
            <a:endParaRPr lang="en-US" dirty="0" smtClean="0"/>
          </a:p>
          <a:p>
            <a:pPr lvl="1"/>
            <a:r>
              <a:rPr lang="en-US" dirty="0" smtClean="0"/>
              <a:t>“Doctrine of Judicial Review”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00" y="5247822"/>
            <a:ext cx="3419856" cy="548639"/>
          </a:xfrm>
        </p:spPr>
        <p:txBody>
          <a:bodyPr/>
          <a:lstStyle/>
          <a:p>
            <a:r>
              <a:rPr lang="en-US" dirty="0" smtClean="0"/>
              <a:t>Marshall</a:t>
            </a:r>
            <a:endParaRPr lang="en-US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LoAkAMBIgACEQEDEQH/xAAcAAABBAMBAAAAAAAAAAAAAAAFAAECBwMEBgj/xABAEAABAwIDBAUJBgUEAwAAAAABAAIDBBEFBiESMUFRB2FzkrETFBUiNVVxkbIjMjZTgaEzUpPB0RYlQvEmcvD/xAAZAQACAwEAAAAAAAAAAAAAAAAABAECAwX/xAAhEQACAgIDAQEAAwAAAAAAAAAAAQIRAyESIjETBAUyQf/aAAwDAQACEQMRAD8As/BMIw6XCKN8lDTuc6FpJLByW96Dwr3fT/0wny97Eoewb4IjZL02SDvQmF+76fuBL0Jhfu+n7gRJMr0wB/oPCvd9P/TCXoPCvd9P/TCIqD5GxtLnuDQN5JsFbzbINL0HhXu+n/phL0FhXu+n/phCsWztg+Ggg1Mcr272sddBKTpQoZpQ2SimEZNtuNwdb9NFH0iafKVXR2HoLCvd9P8A0wl6Cwr3fT9wITQ52wqrmMYMjDe13NXRQ1EUwvE9rvgVMckWVcJL00/QWFe76fuBL0FhXu+n7gRBOrlQd6Cwr3fT9wJegsK930/cCIpIAHegsK930/cCXoLCvd9P3AiKSAB3oLCvd9P3AtHHMGw2LB6x8dDTtc2FxB2BobI+h2YfYdd2LvBAEcvexKHsG+CIodl/2JQ9g3wRBL8qZJJMksFfVR0VJLUzGzI27RWl6sKs0sxY9RYBQvqq2QDSzIwdXnkFRmZc8YhjU72vqTFEf+DHENH6cVoZ8zJPjOJule+7RcAA6AdSBYZGyaVpkFxfcq+rlIYjFRYXoqiCADYAmlP8wOqOQ0FZJOypbDExpHrBouG8b2/Rab8LiEflqZ1pN2za7SepdVh1JKwwwiqBlkbdzXcDfcFhOSXgxGLfpvYNhs7Wx1UlN5SHe3YNjoLetyRuSnmpn+dQPMb/ALwcDpv3EIrhEE0DQZzE2R4As253brreMUl3lwhe2xA2Ra6y92VlNJ8Tbw6ujq4Wlr2l9vWtzW4uDjxM0lc3yY1YTaMu1ty613MTw9jXDcQmsGTkqYtlx8XoyJJJJgxEkkkgBIdmH2HXdi7wRFDsw+w67sXeCAIZf9iUPYN8EQQ/L/sWh7BvgiCSb2yw65HpOrDS5ZmAdYuIXXKvOmbb/wBPsLTYbdirTl1oviXYoiEmeq1G0D+y7vBcntqhHKXjY3nZI0XD0DtmXT7x5BWZlLExFAKeRwMg1APJWztpaGcKTew1HlxzRHFSveDxudAEfpsmsNnyzvLuO5Tw2YSPDwQuogdtRtPUudBuUtm/6cksdKJpUuGy0wAbIHNHA3U6qkmnj2BssA/lRC6YlNuEUtMQ+srtlfZlw1+Fx+dbTnsB+0G+w5j4LrssV4xDDGvvdzHFjviP+0Ozi9j8LnYbH1Ch/RRLJPg9TI5tmGazT+gVfyvsbZm5Y1JncpJJLoiYkkkkAJDsw+w67sXeCIodmH2HXdi7wQBjwD2LQ9g3wRFD8v8AsWh7BvgiFkjW2XHXFdLNI6pyhO5jS50T2v05bj4rtVr4hSx1tHNTSgFkrC0gjmFdq9kxdOzyPFdhDg4i53Lo8JbUGshD3kOe3RoHDghWMYc6gxGqpi2xgmLS08uCLYfiULBDIbeVjJvpvFrLTI7jobxRqSs6k5t/08GvqWGW1wGt59az0vTLUsj+0wph5Xk2R+62IMHw7NEe2G7MlgNoOOmnLcsND0bUMVTL54ZJrODmucbOB6iLJGEsKXZbGs+OU36gnhPS7FVvDKzDpKd7jYFrg5pR/Hs+02CviZWRSN8ozba5rCdrqC5+tyfQsqo6unhEUzJGuaxujWgcgjGZMvUeLT0tTNtB5hLbtO7XxVHOHLXhT4QVWjm8R6SsGr4ZY5oquMuBF3R2/Vdx0WQmLKVO692zPdIx38zTuKp7G8qTUUsUMTpp3bVnSyvFnNPC29Xtk6jZQZZw2mY3Z2IG3A521TmCOO+gv+lTUKaDSSSScERJJJkAJD8wew67sXeCIIfmD2HXdi7wVQMeX/YtD2DfBEUOwA2wai7FvgiF0k5U2XJJHUJgsNbVR0VHPVTnZihjMjz1AXWkJXogpHphbhlDmSPyT71UwD5xbRgPPr42/wArisJZST10sckQs9h8mb/dPUhmYsWqMbxmatqyPKTP2nDgCeH9v0T0c3kYw+5AIs74LXhURrHP/GWFlY1lLKZKc7TG7233KxKLEw6MSTneOKrjINawuNO7Vjr/ADXZVDqPDQ6oqzssG9xuR8lys8XzaOxFQnj2Z6rFJX14hDY4mlnlBtnVwvwRLEKmOGjpZtppZ8d11yeYIsNzhRNfh1Ts1cQtG9p2dDvCDYJh+JYfMx2YKsso4NWwvdtBx4XH9kfNcdszpNrR12KVsFM573xFz9mzTs8+td/gxBwykI3GFvgFVOJSSPp2yUbH1O3IAyO172Vr4S1zMNpWyNDXCJtxyNkx+JU2KfyTVRSNxMnTLpM5Qk106iVnKVEj3Q7MB/2Ou7F3gt+6H4/7Druxd4LFZLZNGDAn/wC0UfYt8ERD1x2E4o+KmjgJ9RkbdeWilV54wbDrisr4WuGhaw7TvkEtJNydG/BUdgXgNLnENAFyTwVN9KHSXBVUs2B4JaWGX1J6rgQDqGf5XO9IfSTV46X0GGySU+GjQhrtl03/ALHl1KuZHl7rn5JvDha3IydId77yF3WjGGx+e0RiZby8X3R/O3kgi3MLqTTVLTtFo/mHBMSWtEwlT2HcBxOXDq29rW0IPBWbRYlSY0wRzRsqRtaxkjU8NFWeJwMncHgeSnsNRuP/ANzWlTVtVQ1LSC+OQH7wNv3SmXAsvZaZ0MWfhp+FsTYNS0RcKbB4Ki5OySyzgeVxqsMWGUNdI01FA9kkRu+73uv8boFR9INXHsNmjjlLd5DrErFjea8TqMHrK6CmdFTXbG+YHQOJ0b8Ur8Mt0N/fGo2HazOFPlrMWGxwMbLSxNLZWt4MO8jrGiuinljniZLE8Pje0Oa4biDuK8bS1Us1R5aZ5Lt3wXojoVzD6Uy66gnftT0LtltzqYzu+RuE9jx/JI4+fJ9ZORYyZNdRJV5zowJEplG6e6XeSySJQ/HvYld2LvBbznAIdjr/APZ63sXeCxT7ItWjzTnHGsSONVdIKuVtPE8NbG1xaLbI323rmnTScSimcDbM2IdoPpCD3BC6aSRXkxFxcbk3THekouOqsQSunG+90wOiV0AWx0cYFDmvLctPLKG1lLKWtcRqGnUC/Eb1pY1kPGsPcWmlfLHfRzBtC39lg6G8dbhOO1DZH/ZyRgmO+r7G1x1jQ24i69G00sNTC2WFzXxuFwQlmmpUjdZGl4ea8MyRjNbM1kGGS3vq54LAEV6UcMflzKmEYM6XalfMZ5WRtsy9iB4m36r0KGi33Qqq6fKFsmXoqt2joZmCMX+85xsfkAfmrcHabKvJapFAN9UOK7PozzOMs5hiq59o0kjTFUBup2TxtxsbFcYSA0/FZYJNm3gtZK0Zo9iYfiFLidJHV0FQyeB4u2RhuFnXmDI+cq3KleZIHOlpHkeXpi71XjmOTutejsDxvDsdoW1mF1LJ4Xcjq08QRwKUyxaZJvufZQdKGi6xzla08lmEXSlmsYWSlntxQ7GKlrsKqgHXvG4fssU1S7aJuD+iG4jNekmAvqw3+SIR7I1aSR58zj+J8Q7QfSEGRjOX4nxDtB9IQZdgSFqmTpjogklwTKQ3BRKANqgq3UNVFUsJvGbnZNiRx/ZerMjT7eCRxSXMzTd5NruDtQdOo/svJIOhHMWXpno/zDTY3glBV0b2ialbHTVkHEHcD1jVY5dNSReLuNFgrkOlbA2Y5kuuYGF1RTMNRARv22jd+ouF1LquBj9h80bXci4KNaWGlft2LCLHkQSrckUo8YON/ldPGVsYpStosSraRpu2CaSNp5hriAtVm9aAbEbz5SwJ1G5GMv4zXYPWCrw2ofBKLXc12j+ojiEBvsyAraicB6vAnQKGk1slM9PZUzHDmXBmVkVmTNOxNED9x3+CtqpkDtCTcjcqM6N8xvwXGGmR583n+zmbwsTof0P91cVZMdoFpsD18Fy8sOEhrG9GKeYDmtCsmMkcnD1T4J5puN1pyzXY8DkfBRD+yJl4ykc5/ifEO0H0hBkZzl+J8Q7QfSEGXWEhKOqkUgLoAQSTprIAZGcsZlr8s1clThzxeVmw9jtzhcEH4gjxQUpBDSemCdFv4HmCszE1lPAxxlkaQ77S5cOLnG3qtF/3HUrGmr2YLgD4qutZIY6ZxtckFw3WJ/ccF53y1iMNM6SmqZ5KeGcD7WMX2CL22hxbqiGYMdroaF2GsmYY5h68kZv5RvLqHMJZ4+xu53E5usqHVNRNO8kvle57ieJJusLNCEz9UzdCmTEzvFwna6zWnko7WlkoSLFp4IIN6kl2JLG+yRwV15fxb0lg1NI5wc9jA1+vEKjBcMBvq3RdhkTGTTVvmsrrRzDnptBL/ohyjZrilTLKmluStEzbUgbzv4LHNO7UFywRyB9UwfHwKVgtoYl4VZnP8T4h2g+kIKNQjWcx/wCUYh2g+kILuBXSQkJNcphdI3ugCWpTqNyltFACcUyRcldAD8E5c51to3tuTApalACJKYJWSCAMl1Frtl109+SVuaAN4bD4C5p1ItZRpZSxzXNJa4EEEHcsEBOyWpmO2HdaCbLQwrE/P6FkjiC+1nfFb1G8mtj4b/ArhssVoZMYiSA7d8V2tAb1sf6+CSlHjMaTuJXWc/xRiHaD6QgZKOZ0/E+IdoPpCBcU6hQkCkSLpkraoAkCn2esKFtUroAdzetRsnTcEAJSamUggB0tlJJADXspFNbVO4ahAEozsp7DaUeAsn4hAGWmldDM1zXWsb3Xe5dxhk1fTwyj1n/dcPgVXx3o7lCQnMGHNP5p+kqsoKRaMqNbOhH+p8QG77QfSEDuOaveKKOSGF742uc6Npc4i5Og3rIKeD8mPuhTZUoUEc01xfer8FPB+TH3Qm83hv8AwY+6EWBQtxzSJHNX15vB+TH3Ql5vB+TH3QiwKEuOab9Vfhp4PyY+6EhTw2/gx90IsChL6b09xzV9ebwfkx90Jebwfkx90IsCh2vA5J9pvMK+PN4PyY+6FHzeD8mPuhFgUSHC41HzTlwJJuPmr183hv8AwY+6E4p4PyY+6EWBRLXtDbEhIOaP+Q+avXzeD8mPuhLzeC/8GPuhFgUXtNt94fNGsnOBzLh9iP4h+lytvzeC38GPuhY6iKOOmlfHGxr2sJDmtAI0RYH/2Q=="/>
          <p:cNvSpPr>
            <a:spLocks noChangeAspect="1" noChangeArrowheads="1"/>
          </p:cNvSpPr>
          <p:nvPr/>
        </p:nvSpPr>
        <p:spPr bwMode="auto">
          <a:xfrm>
            <a:off x="0" y="-136525"/>
            <a:ext cx="13716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LoAkAMBIgACEQEDEQH/xAAcAAABBAMBAAAAAAAAAAAAAAAFAAECBwMEBgj/xABAEAABAwIDBAUJBgUEAwAAAAABAAIDBBEFBiESMUFRB2FzkrETFBUiNVVxkbIjMjZTgaEzUpPB0RYlQvEmcvD/xAAZAQACAwEAAAAAAAAAAAAAAAAABAECAwX/xAAhEQACAgIDAQEAAwAAAAAAAAAAAQIRAyESIjETBAUyQf/aAAwDAQACEQMRAD8As/BMIw6XCKN8lDTuc6FpJLByW96Dwr3fT/0wny97Eoewb4IjZL02SDvQmF+76fuBL0Jhfu+n7gRJMr0wB/oPCvd9P/TCXoPCvd9P/TCIqD5GxtLnuDQN5JsFbzbINL0HhXu+n/phL0FhXu+n/phCsWztg+Ggg1Mcr272sddBKTpQoZpQ2SimEZNtuNwdb9NFH0iafKVXR2HoLCvd9P8A0wl6Cwr3fT9wITQ52wqrmMYMjDe13NXRQ1EUwvE9rvgVMckWVcJL00/QWFe76fuBL0FhXu+n7gRBOrlQd6Cwr3fT9wJegsK930/cCIpIAHegsK930/cCXoLCvd9P3AiKSAB3oLCvd9P3AtHHMGw2LB6x8dDTtc2FxB2BobI+h2YfYdd2LvBAEcvexKHsG+CIodl/2JQ9g3wRBL8qZJJMksFfVR0VJLUzGzI27RWl6sKs0sxY9RYBQvqq2QDSzIwdXnkFRmZc8YhjU72vqTFEf+DHENH6cVoZ8zJPjOJule+7RcAA6AdSBYZGyaVpkFxfcq+rlIYjFRYXoqiCADYAmlP8wOqOQ0FZJOypbDExpHrBouG8b2/Rab8LiEflqZ1pN2za7SepdVh1JKwwwiqBlkbdzXcDfcFhOSXgxGLfpvYNhs7Wx1UlN5SHe3YNjoLetyRuSnmpn+dQPMb/ALwcDpv3EIrhEE0DQZzE2R4As253brreMUl3lwhe2xA2Ra6y92VlNJ8Tbw6ujq4Wlr2l9vWtzW4uDjxM0lc3yY1YTaMu1ty613MTw9jXDcQmsGTkqYtlx8XoyJJJJgxEkkkgBIdmH2HXdi7wRFDsw+w67sXeCAIZf9iUPYN8EQQ/L/sWh7BvgiCSb2yw65HpOrDS5ZmAdYuIXXKvOmbb/wBPsLTYbdirTl1oviXYoiEmeq1G0D+y7vBcntqhHKXjY3nZI0XD0DtmXT7x5BWZlLExFAKeRwMg1APJWztpaGcKTew1HlxzRHFSveDxudAEfpsmsNnyzvLuO5Tw2YSPDwQuogdtRtPUudBuUtm/6cksdKJpUuGy0wAbIHNHA3U6qkmnj2BssA/lRC6YlNuEUtMQ+srtlfZlw1+Fx+dbTnsB+0G+w5j4LrssV4xDDGvvdzHFjviP+0Ozi9j8LnYbH1Ch/RRLJPg9TI5tmGazT+gVfyvsbZm5Y1JncpJJLoiYkkkkAJDsw+w67sXeCIodmH2HXdi7wQBjwD2LQ9g3wRFD8v8AsWh7BvgiFkjW2XHXFdLNI6pyhO5jS50T2v05bj4rtVr4hSx1tHNTSgFkrC0gjmFdq9kxdOzyPFdhDg4i53Lo8JbUGshD3kOe3RoHDghWMYc6gxGqpi2xgmLS08uCLYfiULBDIbeVjJvpvFrLTI7jobxRqSs6k5t/08GvqWGW1wGt59az0vTLUsj+0wph5Xk2R+62IMHw7NEe2G7MlgNoOOmnLcsND0bUMVTL54ZJrODmucbOB6iLJGEsKXZbGs+OU36gnhPS7FVvDKzDpKd7jYFrg5pR/Hs+02CviZWRSN8ozba5rCdrqC5+tyfQsqo6unhEUzJGuaxujWgcgjGZMvUeLT0tTNtB5hLbtO7XxVHOHLXhT4QVWjm8R6SsGr4ZY5oquMuBF3R2/Vdx0WQmLKVO692zPdIx38zTuKp7G8qTUUsUMTpp3bVnSyvFnNPC29Xtk6jZQZZw2mY3Z2IG3A521TmCOO+gv+lTUKaDSSSScERJJJkAJD8wew67sXeCIIfmD2HXdi7wVQMeX/YtD2DfBEUOwA2wai7FvgiF0k5U2XJJHUJgsNbVR0VHPVTnZihjMjz1AXWkJXogpHphbhlDmSPyT71UwD5xbRgPPr42/wArisJZST10sckQs9h8mb/dPUhmYsWqMbxmatqyPKTP2nDgCeH9v0T0c3kYw+5AIs74LXhURrHP/GWFlY1lLKZKc7TG7233KxKLEw6MSTneOKrjINawuNO7Vjr/ADXZVDqPDQ6oqzssG9xuR8lys8XzaOxFQnj2Z6rFJX14hDY4mlnlBtnVwvwRLEKmOGjpZtppZ8d11yeYIsNzhRNfh1Ts1cQtG9p2dDvCDYJh+JYfMx2YKsso4NWwvdtBx4XH9kfNcdszpNrR12KVsFM573xFz9mzTs8+td/gxBwykI3GFvgFVOJSSPp2yUbH1O3IAyO172Vr4S1zMNpWyNDXCJtxyNkx+JU2KfyTVRSNxMnTLpM5Qk106iVnKVEj3Q7MB/2Ou7F3gt+6H4/7Druxd4LFZLZNGDAn/wC0UfYt8ERD1x2E4o+KmjgJ9RkbdeWilV54wbDrisr4WuGhaw7TvkEtJNydG/BUdgXgNLnENAFyTwVN9KHSXBVUs2B4JaWGX1J6rgQDqGf5XO9IfSTV46X0GGySU+GjQhrtl03/ALHl1KuZHl7rn5JvDha3IydId77yF3WjGGx+e0RiZby8X3R/O3kgi3MLqTTVLTtFo/mHBMSWtEwlT2HcBxOXDq29rW0IPBWbRYlSY0wRzRsqRtaxkjU8NFWeJwMncHgeSnsNRuP/ANzWlTVtVQ1LSC+OQH7wNv3SmXAsvZaZ0MWfhp+FsTYNS0RcKbB4Ki5OySyzgeVxqsMWGUNdI01FA9kkRu+73uv8boFR9INXHsNmjjlLd5DrErFjea8TqMHrK6CmdFTXbG+YHQOJ0b8Ur8Mt0N/fGo2HazOFPlrMWGxwMbLSxNLZWt4MO8jrGiuinljniZLE8Pje0Oa4biDuK8bS1Us1R5aZ5Lt3wXojoVzD6Uy66gnftT0LtltzqYzu+RuE9jx/JI4+fJ9ZORYyZNdRJV5zowJEplG6e6XeSySJQ/HvYld2LvBbznAIdjr/APZ63sXeCxT7ItWjzTnHGsSONVdIKuVtPE8NbG1xaLbI323rmnTScSimcDbM2IdoPpCD3BC6aSRXkxFxcbk3THekouOqsQSunG+90wOiV0AWx0cYFDmvLctPLKG1lLKWtcRqGnUC/Eb1pY1kPGsPcWmlfLHfRzBtC39lg6G8dbhOO1DZH/ZyRgmO+r7G1x1jQ24i69G00sNTC2WFzXxuFwQlmmpUjdZGl4ea8MyRjNbM1kGGS3vq54LAEV6UcMflzKmEYM6XalfMZ5WRtsy9iB4m36r0KGi33Qqq6fKFsmXoqt2joZmCMX+85xsfkAfmrcHabKvJapFAN9UOK7PozzOMs5hiq59o0kjTFUBup2TxtxsbFcYSA0/FZYJNm3gtZK0Zo9iYfiFLidJHV0FQyeB4u2RhuFnXmDI+cq3KleZIHOlpHkeXpi71XjmOTutejsDxvDsdoW1mF1LJ4Xcjq08QRwKUyxaZJvufZQdKGi6xzla08lmEXSlmsYWSlntxQ7GKlrsKqgHXvG4fssU1S7aJuD+iG4jNekmAvqw3+SIR7I1aSR58zj+J8Q7QfSEGRjOX4nxDtB9IQZdgSFqmTpjogklwTKQ3BRKANqgq3UNVFUsJvGbnZNiRx/ZerMjT7eCRxSXMzTd5NruDtQdOo/svJIOhHMWXpno/zDTY3glBV0b2ialbHTVkHEHcD1jVY5dNSReLuNFgrkOlbA2Y5kuuYGF1RTMNRARv22jd+ouF1LquBj9h80bXci4KNaWGlft2LCLHkQSrckUo8YON/ldPGVsYpStosSraRpu2CaSNp5hriAtVm9aAbEbz5SwJ1G5GMv4zXYPWCrw2ofBKLXc12j+ojiEBvsyAraicB6vAnQKGk1slM9PZUzHDmXBmVkVmTNOxNED9x3+CtqpkDtCTcjcqM6N8xvwXGGmR583n+zmbwsTof0P91cVZMdoFpsD18Fy8sOEhrG9GKeYDmtCsmMkcnD1T4J5puN1pyzXY8DkfBRD+yJl4ykc5/ifEO0H0hBkZzl+J8Q7QfSEGXWEhKOqkUgLoAQSTprIAZGcsZlr8s1clThzxeVmw9jtzhcEH4gjxQUpBDSemCdFv4HmCszE1lPAxxlkaQ77S5cOLnG3qtF/3HUrGmr2YLgD4qutZIY6ZxtckFw3WJ/ccF53y1iMNM6SmqZ5KeGcD7WMX2CL22hxbqiGYMdroaF2GsmYY5h68kZv5RvLqHMJZ4+xu53E5usqHVNRNO8kvle57ieJJusLNCEz9UzdCmTEzvFwna6zWnko7WlkoSLFp4IIN6kl2JLG+yRwV15fxb0lg1NI5wc9jA1+vEKjBcMBvq3RdhkTGTTVvmsrrRzDnptBL/ohyjZrilTLKmluStEzbUgbzv4LHNO7UFywRyB9UwfHwKVgtoYl4VZnP8T4h2g+kIKNQjWcx/wCUYh2g+kILuBXSQkJNcphdI3ugCWpTqNyltFACcUyRcldAD8E5c51to3tuTApalACJKYJWSCAMl1Frtl109+SVuaAN4bD4C5p1ItZRpZSxzXNJa4EEEHcsEBOyWpmO2HdaCbLQwrE/P6FkjiC+1nfFb1G8mtj4b/ArhssVoZMYiSA7d8V2tAb1sf6+CSlHjMaTuJXWc/xRiHaD6QgZKOZ0/E+IdoPpCBcU6hQkCkSLpkraoAkCn2esKFtUroAdzetRsnTcEAJSamUggB0tlJJADXspFNbVO4ahAEozsp7DaUeAsn4hAGWmldDM1zXWsb3Xe5dxhk1fTwyj1n/dcPgVXx3o7lCQnMGHNP5p+kqsoKRaMqNbOhH+p8QG77QfSEDuOaveKKOSGF742uc6Npc4i5Og3rIKeD8mPuhTZUoUEc01xfer8FPB+TH3Qm83hv8AwY+6EWBQtxzSJHNX15vB+TH3Ql5vB+TH3QiwKEuOab9Vfhp4PyY+6EhTw2/gx90IsChL6b09xzV9ebwfkx90Jebwfkx90IsCh2vA5J9pvMK+PN4PyY+6FHzeD8mPuhFgUSHC41HzTlwJJuPmr183hv8AwY+6E4p4PyY+6EWBRLXtDbEhIOaP+Q+avXzeD8mPuhLzeC/8GPuhFgUXtNt94fNGsnOBzLh9iP4h+lytvzeC38GPuhY6iKOOmlfHGxr2sJDmtAI0RYH/2Q=="/>
          <p:cNvSpPr>
            <a:spLocks noChangeAspect="1" noChangeArrowheads="1"/>
          </p:cNvSpPr>
          <p:nvPr/>
        </p:nvSpPr>
        <p:spPr bwMode="auto">
          <a:xfrm>
            <a:off x="152400" y="15875"/>
            <a:ext cx="13716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wgHBgkIBwgKCgkLDRYPDQwMDRsUFRAWIB0iIiAdHx8kKDQsJCYxJx8fLT0tMTU3Ojo6Iys/RD84QzQ5OjcBCgoKDQwNGg8PGjclHyU3Nzc3Nzc3Nzc3Nzc3Nzc3Nzc3Nzc3Nzc3Nzc3Nzc3Nzc3Nzc3Nzc3Nzc3Nzc3Nzc3N//AABEIALoAkAMBIgACEQEDEQH/xAAcAAABBAMBAAAAAAAAAAAAAAAFAAECBwMEBgj/xABAEAABAwIDBAUJBgUEAwAAAAABAAIDBBEFBiESMUFRB2FzkrETFBUiNVVxkbIjMjZTgaEzUpPB0RYlQvEmcvD/xAAZAQACAwEAAAAAAAAAAAAAAAAABAECAwX/xAAhEQACAgIDAQEAAwAAAAAAAAAAAQIRAyESIjETBAUyQf/aAAwDAQACEQMRAD8As/BMIw6XCKN8lDTuc6FpJLByW96Dwr3fT/0wny97Eoewb4IjZL02SDvQmF+76fuBL0Jhfu+n7gRJMr0wB/oPCvd9P/TCXoPCvd9P/TCIqD5GxtLnuDQN5JsFbzbINL0HhXu+n/phL0FhXu+n/phCsWztg+Ggg1Mcr272sddBKTpQoZpQ2SimEZNtuNwdb9NFH0iafKVXR2HoLCvd9P8A0wl6Cwr3fT9wITQ52wqrmMYMjDe13NXRQ1EUwvE9rvgVMckWVcJL00/QWFe76fuBL0FhXu+n7gRBOrlQd6Cwr3fT9wJegsK930/cCIpIAHegsK930/cCXoLCvd9P3AiKSAB3oLCvd9P3AtHHMGw2LB6x8dDTtc2FxB2BobI+h2YfYdd2LvBAEcvexKHsG+CIodl/2JQ9g3wRBL8qZJJMksFfVR0VJLUzGzI27RWl6sKs0sxY9RYBQvqq2QDSzIwdXnkFRmZc8YhjU72vqTFEf+DHENH6cVoZ8zJPjOJule+7RcAA6AdSBYZGyaVpkFxfcq+rlIYjFRYXoqiCADYAmlP8wOqOQ0FZJOypbDExpHrBouG8b2/Rab8LiEflqZ1pN2za7SepdVh1JKwwwiqBlkbdzXcDfcFhOSXgxGLfpvYNhs7Wx1UlN5SHe3YNjoLetyRuSnmpn+dQPMb/ALwcDpv3EIrhEE0DQZzE2R4As253brreMUl3lwhe2xA2Ra6y92VlNJ8Tbw6ujq4Wlr2l9vWtzW4uDjxM0lc3yY1YTaMu1ty613MTw9jXDcQmsGTkqYtlx8XoyJJJJgxEkkkgBIdmH2HXdi7wRFDsw+w67sXeCAIZf9iUPYN8EQQ/L/sWh7BvgiCSb2yw65HpOrDS5ZmAdYuIXXKvOmbb/wBPsLTYbdirTl1oviXYoiEmeq1G0D+y7vBcntqhHKXjY3nZI0XD0DtmXT7x5BWZlLExFAKeRwMg1APJWztpaGcKTew1HlxzRHFSveDxudAEfpsmsNnyzvLuO5Tw2YSPDwQuogdtRtPUudBuUtm/6cksdKJpUuGy0wAbIHNHA3U6qkmnj2BssA/lRC6YlNuEUtMQ+srtlfZlw1+Fx+dbTnsB+0G+w5j4LrssV4xDDGvvdzHFjviP+0Ozi9j8LnYbH1Ch/RRLJPg9TI5tmGazT+gVfyvsbZm5Y1JncpJJLoiYkkkkAJDsw+w67sXeCIodmH2HXdi7wQBjwD2LQ9g3wRFD8v8AsWh7BvgiFkjW2XHXFdLNI6pyhO5jS50T2v05bj4rtVr4hSx1tHNTSgFkrC0gjmFdq9kxdOzyPFdhDg4i53Lo8JbUGshD3kOe3RoHDghWMYc6gxGqpi2xgmLS08uCLYfiULBDIbeVjJvpvFrLTI7jobxRqSs6k5t/08GvqWGW1wGt59az0vTLUsj+0wph5Xk2R+62IMHw7NEe2G7MlgNoOOmnLcsND0bUMVTL54ZJrODmucbOB6iLJGEsKXZbGs+OU36gnhPS7FVvDKzDpKd7jYFrg5pR/Hs+02CviZWRSN8ozba5rCdrqC5+tyfQsqo6unhEUzJGuaxujWgcgjGZMvUeLT0tTNtB5hLbtO7XxVHOHLXhT4QVWjm8R6SsGr4ZY5oquMuBF3R2/Vdx0WQmLKVO692zPdIx38zTuKp7G8qTUUsUMTpp3bVnSyvFnNPC29Xtk6jZQZZw2mY3Z2IG3A521TmCOO+gv+lTUKaDSSSScERJJJkAJD8wew67sXeCIIfmD2HXdi7wVQMeX/YtD2DfBEUOwA2wai7FvgiF0k5U2XJJHUJgsNbVR0VHPVTnZihjMjz1AXWkJXogpHphbhlDmSPyT71UwD5xbRgPPr42/wArisJZST10sckQs9h8mb/dPUhmYsWqMbxmatqyPKTP2nDgCeH9v0T0c3kYw+5AIs74LXhURrHP/GWFlY1lLKZKc7TG7233KxKLEw6MSTneOKrjINawuNO7Vjr/ADXZVDqPDQ6oqzssG9xuR8lys8XzaOxFQnj2Z6rFJX14hDY4mlnlBtnVwvwRLEKmOGjpZtppZ8d11yeYIsNzhRNfh1Ts1cQtG9p2dDvCDYJh+JYfMx2YKsso4NWwvdtBx4XH9kfNcdszpNrR12KVsFM573xFz9mzTs8+td/gxBwykI3GFvgFVOJSSPp2yUbH1O3IAyO172Vr4S1zMNpWyNDXCJtxyNkx+JU2KfyTVRSNxMnTLpM5Qk106iVnKVEj3Q7MB/2Ou7F3gt+6H4/7Druxd4LFZLZNGDAn/wC0UfYt8ERD1x2E4o+KmjgJ9RkbdeWilV54wbDrisr4WuGhaw7TvkEtJNydG/BUdgXgNLnENAFyTwVN9KHSXBVUs2B4JaWGX1J6rgQDqGf5XO9IfSTV46X0GGySU+GjQhrtl03/ALHl1KuZHl7rn5JvDha3IydId77yF3WjGGx+e0RiZby8X3R/O3kgi3MLqTTVLTtFo/mHBMSWtEwlT2HcBxOXDq29rW0IPBWbRYlSY0wRzRsqRtaxkjU8NFWeJwMncHgeSnsNRuP/ANzWlTVtVQ1LSC+OQH7wNv3SmXAsvZaZ0MWfhp+FsTYNS0RcKbB4Ki5OySyzgeVxqsMWGUNdI01FA9kkRu+73uv8boFR9INXHsNmjjlLd5DrErFjea8TqMHrK6CmdFTXbG+YHQOJ0b8Ur8Mt0N/fGo2HazOFPlrMWGxwMbLSxNLZWt4MO8jrGiuinljniZLE8Pje0Oa4biDuK8bS1Us1R5aZ5Lt3wXojoVzD6Uy66gnftT0LtltzqYzu+RuE9jx/JI4+fJ9ZORYyZNdRJV5zowJEplG6e6XeSySJQ/HvYld2LvBbznAIdjr/APZ63sXeCxT7ItWjzTnHGsSONVdIKuVtPE8NbG1xaLbI323rmnTScSimcDbM2IdoPpCD3BC6aSRXkxFxcbk3THekouOqsQSunG+90wOiV0AWx0cYFDmvLctPLKG1lLKWtcRqGnUC/Eb1pY1kPGsPcWmlfLHfRzBtC39lg6G8dbhOO1DZH/ZyRgmO+r7G1x1jQ24i69G00sNTC2WFzXxuFwQlmmpUjdZGl4ea8MyRjNbM1kGGS3vq54LAEV6UcMflzKmEYM6XalfMZ5WRtsy9iB4m36r0KGi33Qqq6fKFsmXoqt2joZmCMX+85xsfkAfmrcHabKvJapFAN9UOK7PozzOMs5hiq59o0kjTFUBup2TxtxsbFcYSA0/FZYJNm3gtZK0Zo9iYfiFLidJHV0FQyeB4u2RhuFnXmDI+cq3KleZIHOlpHkeXpi71XjmOTutejsDxvDsdoW1mF1LJ4Xcjq08QRwKUyxaZJvufZQdKGi6xzla08lmEXSlmsYWSlntxQ7GKlrsKqgHXvG4fssU1S7aJuD+iG4jNekmAvqw3+SIR7I1aSR58zj+J8Q7QfSEGRjOX4nxDtB9IQZdgSFqmTpjogklwTKQ3BRKANqgq3UNVFUsJvGbnZNiRx/ZerMjT7eCRxSXMzTd5NruDtQdOo/svJIOhHMWXpno/zDTY3glBV0b2ialbHTVkHEHcD1jVY5dNSReLuNFgrkOlbA2Y5kuuYGF1RTMNRARv22jd+ouF1LquBj9h80bXci4KNaWGlft2LCLHkQSrckUo8YON/ldPGVsYpStosSraRpu2CaSNp5hriAtVm9aAbEbz5SwJ1G5GMv4zXYPWCrw2ofBKLXc12j+ojiEBvsyAraicB6vAnQKGk1slM9PZUzHDmXBmVkVmTNOxNED9x3+CtqpkDtCTcjcqM6N8xvwXGGmR583n+zmbwsTof0P91cVZMdoFpsD18Fy8sOEhrG9GKeYDmtCsmMkcnD1T4J5puN1pyzXY8DkfBRD+yJl4ykc5/ifEO0H0hBkZzl+J8Q7QfSEGXWEhKOqkUgLoAQSTprIAZGcsZlr8s1clThzxeVmw9jtzhcEH4gjxQUpBDSemCdFv4HmCszE1lPAxxlkaQ77S5cOLnG3qtF/3HUrGmr2YLgD4qutZIY6ZxtckFw3WJ/ccF53y1iMNM6SmqZ5KeGcD7WMX2CL22hxbqiGYMdroaF2GsmYY5h68kZv5RvLqHMJZ4+xu53E5usqHVNRNO8kvle57ieJJusLNCEz9UzdCmTEzvFwna6zWnko7WlkoSLFp4IIN6kl2JLG+yRwV15fxb0lg1NI5wc9jA1+vEKjBcMBvq3RdhkTGTTVvmsrrRzDnptBL/ohyjZrilTLKmluStEzbUgbzv4LHNO7UFywRyB9UwfHwKVgtoYl4VZnP8T4h2g+kIKNQjWcx/wCUYh2g+kILuBXSQkJNcphdI3ugCWpTqNyltFACcUyRcldAD8E5c51to3tuTApalACJKYJWSCAMl1Frtl109+SVuaAN4bD4C5p1ItZRpZSxzXNJa4EEEHcsEBOyWpmO2HdaCbLQwrE/P6FkjiC+1nfFb1G8mtj4b/ArhssVoZMYiSA7d8V2tAb1sf6+CSlHjMaTuJXWc/xRiHaD6QgZKOZ0/E+IdoPpCBcU6hQkCkSLpkraoAkCn2esKFtUroAdzetRsnTcEAJSamUggB0tlJJADXspFNbVO4ahAEozsp7DaUeAsn4hAGWmldDM1zXWsb3Xe5dxhk1fTwyj1n/dcPgVXx3o7lCQnMGHNP5p+kqsoKRaMqNbOhH+p8QG77QfSEDuOaveKKOSGF742uc6Npc4i5Og3rIKeD8mPuhTZUoUEc01xfer8FPB+TH3Qm83hv8AwY+6EWBQtxzSJHNX15vB+TH3Ql5vB+TH3QiwKEuOab9Vfhp4PyY+6EhTw2/gx90IsChL6b09xzV9ebwfkx90Jebwfkx90IsCh2vA5J9pvMK+PN4PyY+6FHzeD8mPuhFgUSHC41HzTlwJJuPmr183hv8AwY+6E4p4PyY+6EWBRLXtDbEhIOaP+Q+avXzeD8mPuhLzeC/8GPuhFgUXtNt94fNGsnOBzLh9iP4h+lytvzeC38GPuhY6iKOOmlfHGxr2sJDmtAI0RYH/2Q=="/>
          <p:cNvSpPr>
            <a:spLocks noChangeAspect="1" noChangeArrowheads="1"/>
          </p:cNvSpPr>
          <p:nvPr/>
        </p:nvSpPr>
        <p:spPr bwMode="auto">
          <a:xfrm>
            <a:off x="304800" y="168275"/>
            <a:ext cx="13716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wgHBgkIBwgKCgkLDRYPDQwMDRsUFRAWIB0iIiAdHx8kKDQsJCYxJx8fLT0tMTU3Ojo6Iys/RD84QzQ5OjcBCgoKDQwNGg8PGjclHyU3Nzc3Nzc3Nzc3Nzc3Nzc3Nzc3Nzc3Nzc3Nzc3Nzc3Nzc3Nzc3Nzc3Nzc3Nzc3Nzc3N//AABEIALoAkAMBIgACEQEDEQH/xAAcAAABBAMBAAAAAAAAAAAAAAAFAAECBwMEBgj/xABAEAABAwIDBAUJBgUEAwAAAAABAAIDBBEFBiESMUFRB2FzkrETFBUiNVVxkbIjMjZTgaEzUpPB0RYlQvEmcvD/xAAZAQACAwEAAAAAAAAAAAAAAAAABAECAwX/xAAhEQACAgIDAQEAAwAAAAAAAAAAAQIRAyESIjETBAUyQf/aAAwDAQACEQMRAD8As/BMIw6XCKN8lDTuc6FpJLByW96Dwr3fT/0wny97Eoewb4IjZL02SDvQmF+76fuBL0Jhfu+n7gRJMr0wB/oPCvd9P/TCXoPCvd9P/TCIqD5GxtLnuDQN5JsFbzbINL0HhXu+n/phL0FhXu+n/phCsWztg+Ggg1Mcr272sddBKTpQoZpQ2SimEZNtuNwdb9NFH0iafKVXR2HoLCvd9P8A0wl6Cwr3fT9wITQ52wqrmMYMjDe13NXRQ1EUwvE9rvgVMckWVcJL00/QWFe76fuBL0FhXu+n7gRBOrlQd6Cwr3fT9wJegsK930/cCIpIAHegsK930/cCXoLCvd9P3AiKSAB3oLCvd9P3AtHHMGw2LB6x8dDTtc2FxB2BobI+h2YfYdd2LvBAEcvexKHsG+CIodl/2JQ9g3wRBL8qZJJMksFfVR0VJLUzGzI27RWl6sKs0sxY9RYBQvqq2QDSzIwdXnkFRmZc8YhjU72vqTFEf+DHENH6cVoZ8zJPjOJule+7RcAA6AdSBYZGyaVpkFxfcq+rlIYjFRYXoqiCADYAmlP8wOqOQ0FZJOypbDExpHrBouG8b2/Rab8LiEflqZ1pN2za7SepdVh1JKwwwiqBlkbdzXcDfcFhOSXgxGLfpvYNhs7Wx1UlN5SHe3YNjoLetyRuSnmpn+dQPMb/ALwcDpv3EIrhEE0DQZzE2R4As253brreMUl3lwhe2xA2Ra6y92VlNJ8Tbw6ujq4Wlr2l9vWtzW4uDjxM0lc3yY1YTaMu1ty613MTw9jXDcQmsGTkqYtlx8XoyJJJJgxEkkkgBIdmH2HXdi7wRFDsw+w67sXeCAIZf9iUPYN8EQQ/L/sWh7BvgiCSb2yw65HpOrDS5ZmAdYuIXXKvOmbb/wBPsLTYbdirTl1oviXYoiEmeq1G0D+y7vBcntqhHKXjY3nZI0XD0DtmXT7x5BWZlLExFAKeRwMg1APJWztpaGcKTew1HlxzRHFSveDxudAEfpsmsNnyzvLuO5Tw2YSPDwQuogdtRtPUudBuUtm/6cksdKJpUuGy0wAbIHNHA3U6qkmnj2BssA/lRC6YlNuEUtMQ+srtlfZlw1+Fx+dbTnsB+0G+w5j4LrssV4xDDGvvdzHFjviP+0Ozi9j8LnYbH1Ch/RRLJPg9TI5tmGazT+gVfyvsbZm5Y1JncpJJLoiYkkkkAJDsw+w67sXeCIodmH2HXdi7wQBjwD2LQ9g3wRFD8v8AsWh7BvgiFkjW2XHXFdLNI6pyhO5jS50T2v05bj4rtVr4hSx1tHNTSgFkrC0gjmFdq9kxdOzyPFdhDg4i53Lo8JbUGshD3kOe3RoHDghWMYc6gxGqpi2xgmLS08uCLYfiULBDIbeVjJvpvFrLTI7jobxRqSs6k5t/08GvqWGW1wGt59az0vTLUsj+0wph5Xk2R+62IMHw7NEe2G7MlgNoOOmnLcsND0bUMVTL54ZJrODmucbOB6iLJGEsKXZbGs+OU36gnhPS7FVvDKzDpKd7jYFrg5pR/Hs+02CviZWRSN8ozba5rCdrqC5+tyfQsqo6unhEUzJGuaxujWgcgjGZMvUeLT0tTNtB5hLbtO7XxVHOHLXhT4QVWjm8R6SsGr4ZY5oquMuBF3R2/Vdx0WQmLKVO692zPdIx38zTuKp7G8qTUUsUMTpp3bVnSyvFnNPC29Xtk6jZQZZw2mY3Z2IG3A521TmCOO+gv+lTUKaDSSSScERJJJkAJD8wew67sXeCIIfmD2HXdi7wVQMeX/YtD2DfBEUOwA2wai7FvgiF0k5U2XJJHUJgsNbVR0VHPVTnZihjMjz1AXWkJXogpHphbhlDmSPyT71UwD5xbRgPPr42/wArisJZST10sckQs9h8mb/dPUhmYsWqMbxmatqyPKTP2nDgCeH9v0T0c3kYw+5AIs74LXhURrHP/GWFlY1lLKZKc7TG7233KxKLEw6MSTneOKrjINawuNO7Vjr/ADXZVDqPDQ6oqzssG9xuR8lys8XzaOxFQnj2Z6rFJX14hDY4mlnlBtnVwvwRLEKmOGjpZtppZ8d11yeYIsNzhRNfh1Ts1cQtG9p2dDvCDYJh+JYfMx2YKsso4NWwvdtBx4XH9kfNcdszpNrR12KVsFM573xFz9mzTs8+td/gxBwykI3GFvgFVOJSSPp2yUbH1O3IAyO172Vr4S1zMNpWyNDXCJtxyNkx+JU2KfyTVRSNxMnTLpM5Qk106iVnKVEj3Q7MB/2Ou7F3gt+6H4/7Druxd4LFZLZNGDAn/wC0UfYt8ERD1x2E4o+KmjgJ9RkbdeWilV54wbDrisr4WuGhaw7TvkEtJNydG/BUdgXgNLnENAFyTwVN9KHSXBVUs2B4JaWGX1J6rgQDqGf5XO9IfSTV46X0GGySU+GjQhrtl03/ALHl1KuZHl7rn5JvDha3IydId77yF3WjGGx+e0RiZby8X3R/O3kgi3MLqTTVLTtFo/mHBMSWtEwlT2HcBxOXDq29rW0IPBWbRYlSY0wRzRsqRtaxkjU8NFWeJwMncHgeSnsNRuP/ANzWlTVtVQ1LSC+OQH7wNv3SmXAsvZaZ0MWfhp+FsTYNS0RcKbB4Ki5OySyzgeVxqsMWGUNdI01FA9kkRu+73uv8boFR9INXHsNmjjlLd5DrErFjea8TqMHrK6CmdFTXbG+YHQOJ0b8Ur8Mt0N/fGo2HazOFPlrMWGxwMbLSxNLZWt4MO8jrGiuinljniZLE8Pje0Oa4biDuK8bS1Us1R5aZ5Lt3wXojoVzD6Uy66gnftT0LtltzqYzu+RuE9jx/JI4+fJ9ZORYyZNdRJV5zowJEplG6e6XeSySJQ/HvYld2LvBbznAIdjr/APZ63sXeCxT7ItWjzTnHGsSONVdIKuVtPE8NbG1xaLbI323rmnTScSimcDbM2IdoPpCD3BC6aSRXkxFxcbk3THekouOqsQSunG+90wOiV0AWx0cYFDmvLctPLKG1lLKWtcRqGnUC/Eb1pY1kPGsPcWmlfLHfRzBtC39lg6G8dbhOO1DZH/ZyRgmO+r7G1x1jQ24i69G00sNTC2WFzXxuFwQlmmpUjdZGl4ea8MyRjNbM1kGGS3vq54LAEV6UcMflzKmEYM6XalfMZ5WRtsy9iB4m36r0KGi33Qqq6fKFsmXoqt2joZmCMX+85xsfkAfmrcHabKvJapFAN9UOK7PozzOMs5hiq59o0kjTFUBup2TxtxsbFcYSA0/FZYJNm3gtZK0Zo9iYfiFLidJHV0FQyeB4u2RhuFnXmDI+cq3KleZIHOlpHkeXpi71XjmOTutejsDxvDsdoW1mF1LJ4Xcjq08QRwKUyxaZJvufZQdKGi6xzla08lmEXSlmsYWSlntxQ7GKlrsKqgHXvG4fssU1S7aJuD+iG4jNekmAvqw3+SIR7I1aSR58zj+J8Q7QfSEGRjOX4nxDtB9IQZdgSFqmTpjogklwTKQ3BRKANqgq3UNVFUsJvGbnZNiRx/ZerMjT7eCRxSXMzTd5NruDtQdOo/svJIOhHMWXpno/zDTY3glBV0b2ialbHTVkHEHcD1jVY5dNSReLuNFgrkOlbA2Y5kuuYGF1RTMNRARv22jd+ouF1LquBj9h80bXci4KNaWGlft2LCLHkQSrckUo8YON/ldPGVsYpStosSraRpu2CaSNp5hriAtVm9aAbEbz5SwJ1G5GMv4zXYPWCrw2ofBKLXc12j+ojiEBvsyAraicB6vAnQKGk1slM9PZUzHDmXBmVkVmTNOxNED9x3+CtqpkDtCTcjcqM6N8xvwXGGmR583n+zmbwsTof0P91cVZMdoFpsD18Fy8sOEhrG9GKeYDmtCsmMkcnD1T4J5puN1pyzXY8DkfBRD+yJl4ykc5/ifEO0H0hBkZzl+J8Q7QfSEGXWEhKOqkUgLoAQSTprIAZGcsZlr8s1clThzxeVmw9jtzhcEH4gjxQUpBDSemCdFv4HmCszE1lPAxxlkaQ77S5cOLnG3qtF/3HUrGmr2YLgD4qutZIY6ZxtckFw3WJ/ccF53y1iMNM6SmqZ5KeGcD7WMX2CL22hxbqiGYMdroaF2GsmYY5h68kZv5RvLqHMJZ4+xu53E5usqHVNRNO8kvle57ieJJusLNCEz9UzdCmTEzvFwna6zWnko7WlkoSLFp4IIN6kl2JLG+yRwV15fxb0lg1NI5wc9jA1+vEKjBcMBvq3RdhkTGTTVvmsrrRzDnptBL/ohyjZrilTLKmluStEzbUgbzv4LHNO7UFywRyB9UwfHwKVgtoYl4VZnP8T4h2g+kIKNQjWcx/wCUYh2g+kILuBXSQkJNcphdI3ugCWpTqNyltFACcUyRcldAD8E5c51to3tuTApalACJKYJWSCAMl1Frtl109+SVuaAN4bD4C5p1ItZRpZSxzXNJa4EEEHcsEBOyWpmO2HdaCbLQwrE/P6FkjiC+1nfFb1G8mtj4b/ArhssVoZMYiSA7d8V2tAb1sf6+CSlHjMaTuJXWc/xRiHaD6QgZKOZ0/E+IdoPpCBcU6hQkCkSLpkraoAkCn2esKFtUroAdzetRsnTcEAJSamUggB0tlJJADXspFNbVO4ahAEozsp7DaUeAsn4hAGWmldDM1zXWsb3Xe5dxhk1fTwyj1n/dcPgVXx3o7lCQnMGHNP5p+kqsoKRaMqNbOhH+p8QG77QfSEDuOaveKKOSGF742uc6Npc4i5Og3rIKeD8mPuhTZUoUEc01xfer8FPB+TH3Qm83hv8AwY+6EWBQtxzSJHNX15vB+TH3Ql5vB+TH3QiwKEuOab9Vfhp4PyY+6EhTw2/gx90IsChL6b09xzV9ebwfkx90Jebwfkx90IsCh2vA5J9pvMK+PN4PyY+6FHzeD8mPuhFgUSHC41HzTlwJJuPmr183hv8AwY+6E4p4PyY+6EWBRLXtDbEhIOaP+Q+avXzeD8mPuhLzeC/8GPuhFgUXtNt94fNGsnOBzLh9iP4h+lytvzeC38GPuhY6iKOOmlfHGxr2sJDmtAI0RYH/2Q=="/>
          <p:cNvSpPr>
            <a:spLocks noChangeAspect="1" noChangeArrowheads="1"/>
          </p:cNvSpPr>
          <p:nvPr/>
        </p:nvSpPr>
        <p:spPr bwMode="auto">
          <a:xfrm>
            <a:off x="457200" y="320675"/>
            <a:ext cx="13716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t1.gstatic.com/images?q=tbn:ANd9GcS48Cvp49TrhU_noQeHxuR81YjKk7b5XzyQNO65MxF8ozl4zgV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39925"/>
            <a:ext cx="25431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 sells land to France</a:t>
            </a:r>
          </a:p>
          <a:p>
            <a:r>
              <a:rPr lang="en-US" dirty="0" smtClean="0"/>
              <a:t>Jefferson buys it from France for $15 million- 1803</a:t>
            </a:r>
          </a:p>
          <a:p>
            <a:r>
              <a:rPr lang="en-US" dirty="0" smtClean="0"/>
              <a:t>Unconstitutional?</a:t>
            </a:r>
          </a:p>
          <a:p>
            <a:pPr lvl="1"/>
            <a:r>
              <a:rPr lang="en-US" dirty="0" smtClean="0"/>
              <a:t>180° turn of philosophical beliefs </a:t>
            </a:r>
          </a:p>
          <a:p>
            <a:r>
              <a:rPr lang="en-US" dirty="0" smtClean="0"/>
              <a:t>Doubles size of 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5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librarian.net/history/louisiana_purchase_map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Con’t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William Clark and Meriwether Lewis</a:t>
            </a:r>
          </a:p>
          <a:p>
            <a:r>
              <a:rPr lang="en-US" dirty="0" smtClean="0"/>
              <a:t>Sacajawea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upload.wikimedia.org/wikipedia/commons/f/fd/Detail_Lewis_%26_Clark_at_Three_Fork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22505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Aaron Burr Conspiracies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405743"/>
            <a:ext cx="3419856" cy="3493008"/>
          </a:xfrm>
        </p:spPr>
        <p:txBody>
          <a:bodyPr/>
          <a:lstStyle/>
          <a:p>
            <a:r>
              <a:rPr lang="en-US" dirty="0" smtClean="0"/>
              <a:t>Burr vs Hamilton </a:t>
            </a:r>
          </a:p>
          <a:p>
            <a:r>
              <a:rPr lang="en-US" dirty="0" smtClean="0"/>
              <a:t>Arrested for murder and later, treason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g.timeinc.net/time/photoessays/2011/top10_pol_feuds/hamilton_bur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21394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up to War of 1812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Jefferson wins 1804 election</a:t>
            </a:r>
          </a:p>
          <a:p>
            <a:r>
              <a:rPr lang="en-US" dirty="0" smtClean="0"/>
              <a:t>War b/t France and Britain affects US</a:t>
            </a:r>
          </a:p>
          <a:p>
            <a:r>
              <a:rPr lang="en-US" dirty="0" smtClean="0"/>
              <a:t>Embargo Act 1807</a:t>
            </a:r>
          </a:p>
          <a:p>
            <a:pPr lvl="1"/>
            <a:r>
              <a:rPr lang="en-US" dirty="0" smtClean="0"/>
              <a:t>Prohibition of commerce/trade with a particular country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Madison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president- 1809</a:t>
            </a:r>
          </a:p>
          <a:p>
            <a:r>
              <a:rPr lang="en-US" dirty="0" smtClean="0"/>
              <a:t>Macon’s Bill #2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334000" y="5486400"/>
            <a:ext cx="3419856" cy="472439"/>
          </a:xfrm>
        </p:spPr>
        <p:txBody>
          <a:bodyPr/>
          <a:lstStyle/>
          <a:p>
            <a:r>
              <a:rPr lang="en-US" dirty="0" smtClean="0"/>
              <a:t>Madison</a:t>
            </a:r>
            <a:endParaRPr lang="en-US" dirty="0"/>
          </a:p>
        </p:txBody>
      </p:sp>
      <p:pic>
        <p:nvPicPr>
          <p:cNvPr id="12290" name="Picture 2" descr="http://www.whitehouse.gov/sites/default/files/first-family/masthead_image/4jm_header_sm.jpg?125087017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10" y="2645979"/>
            <a:ext cx="473319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1812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vs Great Britain</a:t>
            </a:r>
          </a:p>
          <a:p>
            <a:r>
              <a:rPr lang="en-US" dirty="0" smtClean="0"/>
              <a:t>Why Britain? </a:t>
            </a:r>
          </a:p>
          <a:p>
            <a:pPr lvl="1"/>
            <a:r>
              <a:rPr lang="en-US" dirty="0" smtClean="0"/>
              <a:t>Freedom of Seas</a:t>
            </a:r>
          </a:p>
          <a:p>
            <a:pPr lvl="1"/>
            <a:r>
              <a:rPr lang="en-US" dirty="0" smtClean="0"/>
              <a:t>Native American issues</a:t>
            </a:r>
          </a:p>
          <a:p>
            <a:pPr lvl="1"/>
            <a:r>
              <a:rPr lang="en-US" smtClean="0"/>
              <a:t>Canada! </a:t>
            </a:r>
            <a:endParaRPr lang="en-US" dirty="0" smtClean="0"/>
          </a:p>
          <a:p>
            <a:r>
              <a:rPr lang="en-US" dirty="0" smtClean="0"/>
              <a:t>Federalists opposed war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image.pbs.org/video-assets/pbs/war-1812/25728/images/Mezzanine_5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44" y="2362200"/>
            <a:ext cx="459795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Con’t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Brits burn down Capitol and Whitehouse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graphics8.nytimes.com/images/2004/09/11/arts/1812.1.5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81148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Con’t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pay off debt?</a:t>
            </a:r>
          </a:p>
          <a:p>
            <a:pPr lvl="1"/>
            <a:r>
              <a:rPr lang="en-US" dirty="0" smtClean="0"/>
              <a:t>Impose tariff </a:t>
            </a:r>
          </a:p>
          <a:p>
            <a:pPr lvl="1"/>
            <a:r>
              <a:rPr lang="en-US" dirty="0" smtClean="0"/>
              <a:t>Excise tax: mainly on whiskey 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9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ainting saved by dolly mad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55" y="0"/>
            <a:ext cx="4643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ainting saved by dolly madi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american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Con’t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Francis Scott Key and the Star Spangled Banner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Battle in New Orleans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Jean Lafitte 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48400" y="5715000"/>
            <a:ext cx="2121408" cy="624839"/>
          </a:xfrm>
        </p:spPr>
        <p:txBody>
          <a:bodyPr/>
          <a:lstStyle/>
          <a:p>
            <a:r>
              <a:rPr lang="en-US" dirty="0" smtClean="0"/>
              <a:t>Lafitte </a:t>
            </a:r>
            <a:endParaRPr lang="en-US" dirty="0"/>
          </a:p>
        </p:txBody>
      </p:sp>
      <p:pic>
        <p:nvPicPr>
          <p:cNvPr id="2050" name="Picture 2" descr="Anonymous portrait of Jean Lafitte, early 19th century, Rosenberg Library, Galveston, Texa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070178" cy="39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Ghent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Tsar Alexander I </a:t>
            </a:r>
          </a:p>
          <a:p>
            <a:r>
              <a:rPr lang="en-US" dirty="0" smtClean="0"/>
              <a:t>Signed Christmas Eve 1814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upload.wikimedia.org/wikipedia/commons/thumb/7/73/Signing_of_Treaty_of_Ghent_%281812%29.jpg/350px-Signing_of_Treaty_of_Ghent_%281812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40826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40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Hartford Convention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Federalist grievances</a:t>
            </a:r>
          </a:p>
          <a:p>
            <a:r>
              <a:rPr lang="en-US" dirty="0" smtClean="0"/>
              <a:t>Wanted to abolish 3/5s clause</a:t>
            </a:r>
          </a:p>
          <a:p>
            <a:r>
              <a:rPr lang="en-US" dirty="0" smtClean="0"/>
              <a:t>Federalists never have successful presidential campaign again </a:t>
            </a:r>
          </a:p>
        </p:txBody>
      </p:sp>
    </p:spTree>
    <p:extLst>
      <p:ext uri="{BB962C8B-B14F-4D97-AF65-F5344CB8AC3E}">
        <p14:creationId xmlns:p14="http://schemas.microsoft.com/office/powerpoint/2010/main" val="16546394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War of 1812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 gets respect</a:t>
            </a:r>
          </a:p>
          <a:p>
            <a:r>
              <a:rPr lang="en-US" dirty="0" smtClean="0"/>
              <a:t>War heroes: Andrew Jackson and William Henry Harrison</a:t>
            </a:r>
          </a:p>
          <a:p>
            <a:r>
              <a:rPr lang="en-US" dirty="0" smtClean="0"/>
              <a:t>Canadians felt betrayed by Britain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of Good Feelings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James Monroe- 5</a:t>
            </a:r>
            <a:r>
              <a:rPr lang="en-US" baseline="30000" dirty="0" smtClean="0"/>
              <a:t>th</a:t>
            </a:r>
            <a:r>
              <a:rPr lang="en-US" dirty="0" smtClean="0"/>
              <a:t> president (1816)</a:t>
            </a:r>
          </a:p>
          <a:p>
            <a:r>
              <a:rPr lang="en-US" dirty="0" smtClean="0"/>
              <a:t>Chartered the 2</a:t>
            </a:r>
            <a:r>
              <a:rPr lang="en-US" baseline="30000" dirty="0" smtClean="0"/>
              <a:t>nd</a:t>
            </a:r>
            <a:r>
              <a:rPr lang="en-US" dirty="0" smtClean="0"/>
              <a:t> federal bank</a:t>
            </a:r>
          </a:p>
          <a:p>
            <a:r>
              <a:rPr lang="en-US" dirty="0" smtClean="0"/>
              <a:t>Name is a misnomer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57800" y="5410200"/>
            <a:ext cx="3419856" cy="548639"/>
          </a:xfrm>
        </p:spPr>
        <p:txBody>
          <a:bodyPr/>
          <a:lstStyle/>
          <a:p>
            <a:r>
              <a:rPr lang="en-US" dirty="0" smtClean="0"/>
              <a:t>Monroe </a:t>
            </a:r>
            <a:endParaRPr lang="en-US" dirty="0"/>
          </a:p>
        </p:txBody>
      </p:sp>
      <p:pic>
        <p:nvPicPr>
          <p:cNvPr id="2050" name="Picture 2" descr="http://www.whitehouse.gov/sites/default/files/first-family/masthead_image/5jm_header.jpg?125087026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482277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123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Missouri Compromise (1820)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400" lvl="1" indent="-342900"/>
            <a:r>
              <a:rPr lang="en-US" dirty="0" smtClean="0"/>
              <a:t>Missouri Compromise created</a:t>
            </a:r>
          </a:p>
          <a:p>
            <a:pPr marL="680720" lvl="2" indent="-342900"/>
            <a:r>
              <a:rPr lang="en-US" dirty="0" smtClean="0"/>
              <a:t>Missouri entered as a slave state </a:t>
            </a:r>
          </a:p>
          <a:p>
            <a:pPr marL="680720" lvl="2" indent="-342900"/>
            <a:r>
              <a:rPr lang="en-US" dirty="0" smtClean="0"/>
              <a:t>East-west line through LA Purchase with slavery prohibited above the line and allowed </a:t>
            </a:r>
            <a:r>
              <a:rPr lang="en-US" dirty="0" smtClean="0"/>
              <a:t>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33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ocialstudieswithasmile.com/comprom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"/>
            <a:ext cx="9144000" cy="68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Marshall and Judicial Nationalism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McCulloch vs Maryland</a:t>
            </a:r>
          </a:p>
          <a:p>
            <a:pPr lvl="1"/>
            <a:r>
              <a:rPr lang="en-US" dirty="0" smtClean="0"/>
              <a:t>Doctrine of implied powers</a:t>
            </a:r>
          </a:p>
          <a:p>
            <a:pPr marL="406400" lvl="1" indent="-342900"/>
            <a:r>
              <a:rPr lang="en-US" dirty="0" smtClean="0"/>
              <a:t>Gibbons vs Ogden</a:t>
            </a:r>
          </a:p>
          <a:p>
            <a:pPr marL="680720" lvl="2" indent="-342900"/>
            <a:r>
              <a:rPr lang="en-US" dirty="0" smtClean="0"/>
              <a:t>States can’t control interstate commerce </a:t>
            </a:r>
          </a:p>
          <a:p>
            <a:pPr marL="406400" lvl="2" indent="-342900"/>
            <a:r>
              <a:rPr lang="en-US" dirty="0" smtClean="0"/>
              <a:t>Marbury, McCulloch, and Ogden are the foundation blocks of the Supreme Courts authority to mediate b/t Branches of gov’t as decided during J. Marshalls tenure as chief justice of the Supreme Court </a:t>
            </a:r>
          </a:p>
        </p:txBody>
      </p:sp>
    </p:spTree>
    <p:extLst>
      <p:ext uri="{BB962C8B-B14F-4D97-AF65-F5344CB8AC3E}">
        <p14:creationId xmlns:p14="http://schemas.microsoft.com/office/powerpoint/2010/main" val="14045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and Florida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Monroe and John Quincy Adams</a:t>
            </a:r>
          </a:p>
          <a:p>
            <a:r>
              <a:rPr lang="en-US" dirty="0" smtClean="0"/>
              <a:t>Anglo-American convention of 1818</a:t>
            </a:r>
          </a:p>
          <a:p>
            <a:pPr lvl="1"/>
            <a:r>
              <a:rPr lang="en-US" dirty="0" smtClean="0"/>
              <a:t>Canada and US share Oregon territory for 10 years</a:t>
            </a:r>
            <a:endParaRPr lang="en-US" dirty="0"/>
          </a:p>
          <a:p>
            <a:pPr marL="406400" lvl="1" indent="-342900"/>
            <a:r>
              <a:rPr lang="en-US" dirty="0" smtClean="0"/>
              <a:t>Spain still controls FL</a:t>
            </a:r>
          </a:p>
          <a:p>
            <a:pPr marL="680720" lvl="2" indent="-342900"/>
            <a:r>
              <a:rPr lang="en-US" dirty="0" smtClean="0"/>
              <a:t>Andrew Jackson went to FL and disobeyed D.C.</a:t>
            </a:r>
          </a:p>
          <a:p>
            <a:pPr marL="680720" lvl="2" indent="-342900"/>
            <a:r>
              <a:rPr lang="en-US" dirty="0" smtClean="0"/>
              <a:t>Adams-</a:t>
            </a:r>
            <a:r>
              <a:rPr lang="en-US" dirty="0" err="1" smtClean="0"/>
              <a:t>Onis</a:t>
            </a:r>
            <a:r>
              <a:rPr lang="en-US" dirty="0" smtClean="0"/>
              <a:t> Treaty ($5 million </a:t>
            </a:r>
            <a:r>
              <a:rPr lang="en-US" smtClean="0"/>
              <a:t>to purchase FL)</a:t>
            </a:r>
            <a:endParaRPr lang="en-US" dirty="0" smtClean="0"/>
          </a:p>
          <a:p>
            <a:pPr marL="680720" lvl="2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4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Hamilton vs T. Jefferson on National Bank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Hamilton</a:t>
            </a:r>
          </a:p>
          <a:p>
            <a:pPr lvl="1"/>
            <a:r>
              <a:rPr lang="en-US" dirty="0" smtClean="0"/>
              <a:t>Gov’t main stockholder </a:t>
            </a:r>
          </a:p>
          <a:p>
            <a:pPr lvl="1"/>
            <a:r>
              <a:rPr lang="en-US" dirty="0" smtClean="0"/>
              <a:t>“Necessary and Proper” clause (AKA- Elastic Clause) </a:t>
            </a:r>
          </a:p>
          <a:p>
            <a:pPr lvl="1"/>
            <a:r>
              <a:rPr lang="en-US" dirty="0" smtClean="0"/>
              <a:t>Loose interpretation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Jefferson</a:t>
            </a:r>
          </a:p>
          <a:p>
            <a:pPr lvl="1"/>
            <a:r>
              <a:rPr lang="en-US" dirty="0" smtClean="0"/>
              <a:t>Tool of the rich!</a:t>
            </a:r>
          </a:p>
          <a:p>
            <a:pPr lvl="1"/>
            <a:r>
              <a:rPr lang="en-US" dirty="0" smtClean="0"/>
              <a:t>State control over banks is best</a:t>
            </a:r>
          </a:p>
          <a:p>
            <a:pPr lvl="1"/>
            <a:r>
              <a:rPr lang="en-US" dirty="0" smtClean="0"/>
              <a:t>Strict interpretation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ps.prenhall.com/wps/media/tmp/labeling/3132227_d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2"/>
            <a:ext cx="9144000" cy="68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3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European fear of democracy </a:t>
            </a:r>
          </a:p>
          <a:p>
            <a:r>
              <a:rPr lang="en-US" dirty="0" smtClean="0"/>
              <a:t>American fear of Europe </a:t>
            </a:r>
          </a:p>
          <a:p>
            <a:r>
              <a:rPr lang="en-US" dirty="0" smtClean="0"/>
              <a:t>British propose alliance</a:t>
            </a:r>
          </a:p>
          <a:p>
            <a:r>
              <a:rPr lang="en-US" dirty="0" smtClean="0"/>
              <a:t>Monroe Doctrine created in 1823</a:t>
            </a:r>
          </a:p>
          <a:p>
            <a:pPr lvl="1"/>
            <a:r>
              <a:rPr lang="en-US" dirty="0" smtClean="0"/>
              <a:t>America NOT opened for colonization</a:t>
            </a:r>
          </a:p>
          <a:p>
            <a:pPr lvl="1"/>
            <a:r>
              <a:rPr lang="en-US" dirty="0" smtClean="0"/>
              <a:t>W. Hemisphere is a Republic, not a monarchy</a:t>
            </a:r>
          </a:p>
          <a:p>
            <a:pPr lvl="1"/>
            <a:r>
              <a:rPr lang="en-US" dirty="0" smtClean="0"/>
              <a:t>US won’t get involved in Europe</a:t>
            </a:r>
          </a:p>
          <a:p>
            <a:pPr lvl="1"/>
            <a:r>
              <a:rPr lang="en-US" dirty="0" smtClean="0"/>
              <a:t>Europe tries to get involved in US- threat!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 enraged</a:t>
            </a:r>
          </a:p>
          <a:p>
            <a:r>
              <a:rPr lang="en-US" dirty="0" smtClean="0"/>
              <a:t>Self-defense policy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Hamilton won!</a:t>
            </a:r>
          </a:p>
          <a:p>
            <a:pPr lvl="1"/>
            <a:r>
              <a:rPr lang="en-US" dirty="0" smtClean="0"/>
              <a:t>Bank of US created in 1791</a:t>
            </a:r>
          </a:p>
          <a:p>
            <a:pPr lvl="1"/>
            <a:r>
              <a:rPr lang="en-US" dirty="0" smtClean="0"/>
              <a:t>Lasted 20 years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257800" y="4876800"/>
            <a:ext cx="3355848" cy="3200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Alexander Hamilton </a:t>
            </a:r>
            <a:endParaRPr lang="en-US" dirty="0"/>
          </a:p>
        </p:txBody>
      </p:sp>
      <p:sp>
        <p:nvSpPr>
          <p:cNvPr id="4" name="AutoShape 2" descr="data:image/jpeg;base64,/9j/4AAQSkZJRgABAQAAAQABAAD/2wCEAAkGBxIQEBUUEBQSFRAQEBISDxAPEhQQDxAQFBQWFhQUFBUYHCggGBolHBQUITEhJSkrLi4uFx8zODMsNygtLisBCgoKDg0OGhAQGSwcHhksLCsrLCwsLCwsLCwsLCwsLCwsKywsKywxLCwsKywsKzcsLCw3LCwrKzc3KywrKywrK//AABEIANAAmQMBIgACEQEDEQH/xAAbAAABBQEBAAAAAAAAAAAAAAAHAAECBQYEA//EADkQAAECAwUGBQIEBQUAAAAAAAEAAgMRIQQFEjFRBgcXQWFxEyIzNIEykaGxwdEkQlJi8RQjU3Lh/8QAGQEAAwEBAQAAAAAAAAAAAAAAAAEDAgQF/8QAIREAAgMAAwEBAAMBAAAAAAAAAAECAxESITEEQSJRcRP/2gAMAwEAAhEDEQA/ALnbba91jdILJ8UH9U2971B3Q1XIkdAS+KL9ClxRfoUNEyeAEwb0X6FON6D9ChoGqYCQwkcUH6FPxPfoUN5JiEgwJHFB+hS4oP0KGsk4CeBgSeKL9ClxRfoUNiFEhGCCXxRfoU3FF+hQ0kkngBL4ov0KbijE0KGqSMAJXFGJoUuKL9ChqmkjADZshtw61RcJRE8c6IC7r/c/KOyzgAf3vep8oahEre99fyhq1NeAIpSTqYRoxmhSkkE6QxKcOCXZCa9LPAxZarQXbYmtljPeQp8rLlg1HSss1yPczG6gM8NJkyzTwtn4rjQZ60pqt9ZQAwNlSZlLlqFYtsgIm6dVzu5lFWgXWu4YsPlP/rVcxuqLKeE9jnJGKDZoehn3yXHb7ADOtOdE19DH/wAkB4skZHNQIWyvrZt0y5pn9llI1nLTIhXjNSJSjhylJTcExCoZIpJBSkgRs91/uflHZAvdh7lHRZ0AP73fUHdDgBEje76g7obhA0PJPhUZqTUDHkpwYcyAOagQre5bNMg8yaJN4hpay1ue6v7cTz1otRd+zfN+en6LvuG7wxoPM5laCGyS82y5t9HbCpZ2VdiucN7D9FZPgmUuX5LsY1SLFHmynFIo4tmcFzxTqr54Cr7VYw6oNey3Gww4FFGNaKqt9jhxKPFOdOeqvLTYXDmqyPDrXLpmqxZKSB7e13eC8yM2H6Tz+VXyWq2iZibQGYMychI5UWXcF3Qeo55LDzSUimIVDBs92PuUdUCt2HuUdUgA9ve+sd0N2lEje76g7obgJgh8KdoUgE8khkobZmi02zMAuigD+VZ6C/CKSmtBdd7ts7PKJvNSVK7eOItSly7CfY2SHwvURarIXBtYIjXB/liDIHm1Nb9oCwzaJ0ovMdctxo7+UfTcQotV1PiIb2PbVwcMcObZ1LVsrvvWFGYHMcK8jyRKDj6LU/DuiLjtMaS9HPmqy88YEx+CUV2KTxHPabRqflVVqihrTXP7qMW01VdbbYOfJdcIHJKRXXjbg19RNoEqGR7LN2uJjcSBKZmBore3O8Q05CQqqaI2vZdcFhFnmWpYVJJbEbDdmP4lHJA7dn7lHFIywQb3fUHdDgBEfe76g7odNTBDhJJJBo9GsmuizW2IJNhgS6CZmowD9zQLSWK6GsaH6ctToFKyyMfStVcpeEWXDEjRWhpGOTS54oGg5zGq0957PN8MCHPEG1OcyMyu24LP4cOv1vM3dOnwrbDiBA5hefO5t/4d6q4oEjLRaIUX/Zma5FtCOy1tjjRcnwSH4QXPhEYa6jVXIudoMxQ5yP7q0gQgBX/xOy5SWYZjXxe6VV2RXB3OWjhIhWsaorone8fbJcdutADT1UU9ZRx6KK9oDZkihWetUMz6agZq0tdqmZnL8VTW23zEmUB+oSqvQrTPPm1pxWslhp+UlTxXzKuLVEBEjy+6qLRLkulEWRSTApJgbPdn7lHBA7dl7lHFIywQ73fUHdDloRG3t+oO6HQTGh0xUgkQgY0J8iO4W2u29GDDjykJSrVYSI0zXa17iA0a/io21qaL0WuGhHh37CyDgO6tLBbQcjMazWWuK5yGgxfOHj6SBRamy2OFDYWtEsXWZXmTjGL6Z6UZOS7O+IZ1XO6KU0BxlI8ueqaMFJsrFIg58lRXzbpUmP1VnHmRJZS+4Li6mZyV6Et7Of6NaxFReN5nJpp0zXJZohcZnJe9tsBgjFEkKZalVuOglSa9WGNdHl2RcX2dESLM5ZLkcZpxEKi181rDAk6SUkDNluz9yjggfuz9z8o4LLMsEW9r1B3Q6ARF3s+oO6HS0NEkkgpMS02kPgEl0MgHw8QpIieslBjV1XcMTsPVTk+ikIpyw0NzFxAaIr5AeWlR0V5DskVwl4lP6i2qld13NDQZSykrHDhovKnPXqPWiusY1iDmjC4zlk7KYU4xTBwC5rRaRqp+j0hEidVnrxm98mGspz0XZHtRJkFOBYzhccjKbjyA6q9axk5vow14wIj3eYzAOEE5T0XDhLDhPJdF8WoeMQwksa6hymeZkuaNHDiHdK/C9eK/ieNN7I92wi7oE3ggL2srwW0zUYjllt6aSWHhJMpOKZMRsd2nuPlG9BHdp7j5RtSMMEe9n1B3Q6RE3t+oO6HS0NEgvVoXjNSETCKpM0mez4mEVXPYbwwRA4616LkixsRXi7NbVazGZdjT1fgU7vv5mETdyFZr0tG0DORmeiHdjJNGznpqrWxQIrjKQn1ouCXyRT3Tvj9m9Yac3s5/0j7pgHvzXfc+zznSMQyHMAhbG7bnhQ8mgn+p1a/K52kn0XVqwzdzbPPd5n+VupFSOgXLtxbW2az4RIF9GMn5nHVy0u01/wAKxwy6IZur4cMGrjoglft8RLXFMSIamgbyY3kAun56XJ8mcl93WFaTMzTTqmKjNejhwnXYIc3ZnXorGIyiq7PHc0zFdR0Xe2NjExkVKxP0rW14Qc1JrU4zTkrGm8Ndu2H8R8o2oJbtj/EfKNqZKXoId7fqDuhyAiNvb9Qd0OQVoSJLktT+S6HGS4SZlbghSZFerGFxAAn0FSlAZM8vnJFvZHZVllIe4iI97B5gKMnXy6pW2qC0ddbkzGXDdzIhAfNp/qIp8jMd0Sbru1zGiR8Rv92F4/dWNqutkUZAuBAxUBb0J16L3bZoMKsqME3OJ/NedO1zOuNfE9rKHS+hjetJhZ/ajbiDZAWsPix+TQfI06uI/JD/AGq20jWlzmQyGQQ4hrWHzOA5uP6LJCqvX8v7InO78id98XrFtUQxIziXH7AaAcgq+adxXm4rtisRzNjOKiUklowekJhJEvhWUCFgaZ8zOir4EXCu2DaZ5qc9KQaPSalOieSSiXNdu19x8o2oKbt2/wAQjXJNEpegg3ueoO6HLSiNvdI8QT1QxfaNFtLRbh6Wg07rmAomc4nNSP6qqWGG9Li4LLDe4+LEawNEwDUudykETrrtbIcEYQ4uIkAKvIlmdB+yHGzFyRLTEnPBCafPFI5c2t6yRauSEz6YY8kOQJJm57up0XD9TWnTRpOFaHENcGHCQcPINlQkjusxvAvYQoHhteHRI0w7Cfpbz/Za++bO19mGMyEN5c45UBJInyogdf1rEeO5zaMnJgz8oyWPngpPf6NWyxYV4qk46JEyUV6ByjOdJQJUnSUFpGWJJJJMQk7TJMkgDus1r5H7rtBVIuuy2qVDkozr/UVhP8YQN3HuEaUFt25naOn+EaVNGpega3y+oO6GCJ2+X1B3QxXRDwixwvRjZyGpUGq22fs3ixqmjBiM8kSeLQijc7MM8jYY+loxO7gT/Sa11xxW4C7IGIZcpykP0WRu21MMQQ2k1kHPGQBIxfhMfKtmXkGAtb/yuDazFQMl5s4uTOyL4o69q7SP9BaGzFQ4Tn1oPwQXiFbbba3lsIQ5/WQXifUkLCmq66IZEjZLWMkQlNKauSPKSSkSorRkSSSSAEkkkgBJJJIA3m6qIf8AUyR5QC3Ve6R8UZem0BrfL6g7oYInb5fUHdDFUj4ZYl23fHwTJyyzz6fiuJJNrQRs7utQFkdEAGNzy0HEPKwDJel1xy6BOeUY1PYV/BZqK8Q4IaD53OJd/a0Cg+67LgtcocRhMv5h3kouv9Kczy2itfiRewr3NZfaSqgU8aJiMzzM15zVUsRhskXKJTJJmRJJJJgJKaSSAEEkkkAJJJJAG43Ve6R8QD3Ve6R9UZ+m4+AY3y+qO6GKP23Wxrra6YWQ4URNStRksE0DBJpr8on8KImpS4URNStc0LAYxHTJOqlBilhmP8jREzhTE1KXCmJqUckGAwSRO4URNSn4UxNSjmgxgwSRP4UxNSlwpialHNBjBgkifwpialLhTE1KXJBjBgmRQ4UxNSlwpialPmgxgwSmifwpialLhTE1KOaDGDBJE/hRE1KXCiJqUc0GFRuq90j6h1sdsG6yRcRKJXhKUnrN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IQEBUUEBQSFRAQEBISDxAPEhQQDxAQFBQWFhQUFBUYHCggGBolHBQUITEhJSkrLi4uFx8zODMsNygtLisBCgoKDg0OGhAQGSwcHhksLCsrLCwsLCwsLCwsLCwsLCwsKywsKywxLCwsKywsKzcsLCw3LCwrKzc3KywrKywrK//AABEIANAAmQMBIgACEQEDEQH/xAAbAAABBQEBAAAAAAAAAAAAAAAHAAECBQYEA//EADkQAAECAwUGBQIEBQUAAAAAAAEAAgMRIQQFEjFRBgcXQWFxEyIzNIEykaGxwdEkQlJi8RQjU3Lh/8QAGQEAAwEBAQAAAAAAAAAAAAAAAAEDAgQF/8QAIREAAgMAAwEBAAMBAAAAAAAAAAECAxESITEEQSJRcRP/2gAMAwEAAhEDEQA/ALnbba91jdILJ8UH9U2971B3Q1XIkdAS+KL9ClxRfoUNEyeAEwb0X6FON6D9ChoGqYCQwkcUH6FPxPfoUN5JiEgwJHFB+hS4oP0KGsk4CeBgSeKL9ClxRfoUNiFEhGCCXxRfoU3FF+hQ0kkngBL4ov0KbijE0KGqSMAJXFGJoUuKL9ChqmkjADZshtw61RcJRE8c6IC7r/c/KOyzgAf3vep8oahEre99fyhq1NeAIpSTqYRoxmhSkkE6QxKcOCXZCa9LPAxZarQXbYmtljPeQp8rLlg1HSss1yPczG6gM8NJkyzTwtn4rjQZ60pqt9ZQAwNlSZlLlqFYtsgIm6dVzu5lFWgXWu4YsPlP/rVcxuqLKeE9jnJGKDZoehn3yXHb7ADOtOdE19DH/wAkB4skZHNQIWyvrZt0y5pn9llI1nLTIhXjNSJSjhylJTcExCoZIpJBSkgRs91/uflHZAvdh7lHRZ0AP73fUHdDgBEje76g7obhA0PJPhUZqTUDHkpwYcyAOagQre5bNMg8yaJN4hpay1ue6v7cTz1otRd+zfN+en6LvuG7wxoPM5laCGyS82y5t9HbCpZ2VdiucN7D9FZPgmUuX5LsY1SLFHmynFIo4tmcFzxTqr54Cr7VYw6oNey3Gww4FFGNaKqt9jhxKPFOdOeqvLTYXDmqyPDrXLpmqxZKSB7e13eC8yM2H6Tz+VXyWq2iZibQGYMychI5UWXcF3Qeo55LDzSUimIVDBs92PuUdUCt2HuUdUgA9ve+sd0N2lEje76g7obgJgh8KdoUgE8khkobZmi02zMAuigD+VZ6C/CKSmtBdd7ts7PKJvNSVK7eOItSly7CfY2SHwvURarIXBtYIjXB/liDIHm1Nb9oCwzaJ0ovMdctxo7+UfTcQotV1PiIb2PbVwcMcObZ1LVsrvvWFGYHMcK8jyRKDj6LU/DuiLjtMaS9HPmqy88YEx+CUV2KTxHPabRqflVVqihrTXP7qMW01VdbbYOfJdcIHJKRXXjbg19RNoEqGR7LN2uJjcSBKZmBore3O8Q05CQqqaI2vZdcFhFnmWpYVJJbEbDdmP4lHJA7dn7lHFIywQb3fUHdDgBEfe76g7odNTBDhJJJBo9GsmuizW2IJNhgS6CZmowD9zQLSWK6GsaH6ctToFKyyMfStVcpeEWXDEjRWhpGOTS54oGg5zGq0957PN8MCHPEG1OcyMyu24LP4cOv1vM3dOnwrbDiBA5hefO5t/4d6q4oEjLRaIUX/Zma5FtCOy1tjjRcnwSH4QXPhEYa6jVXIudoMxQ5yP7q0gQgBX/xOy5SWYZjXxe6VV2RXB3OWjhIhWsaorone8fbJcdutADT1UU9ZRx6KK9oDZkihWetUMz6agZq0tdqmZnL8VTW23zEmUB+oSqvQrTPPm1pxWslhp+UlTxXzKuLVEBEjy+6qLRLkulEWRSTApJgbPdn7lHBA7dl7lHFIywQ73fUHdDloRG3t+oO6HQTGh0xUgkQgY0J8iO4W2u29GDDjykJSrVYSI0zXa17iA0a/io21qaL0WuGhHh37CyDgO6tLBbQcjMazWWuK5yGgxfOHj6SBRamy2OFDYWtEsXWZXmTjGL6Z6UZOS7O+IZ1XO6KU0BxlI8ueqaMFJsrFIg58lRXzbpUmP1VnHmRJZS+4Li6mZyV6Et7Of6NaxFReN5nJpp0zXJZohcZnJe9tsBgjFEkKZalVuOglSa9WGNdHl2RcX2dESLM5ZLkcZpxEKi181rDAk6SUkDNluz9yjggfuz9z8o4LLMsEW9r1B3Q6ARF3s+oO6HS0NEkkgpMS02kPgEl0MgHw8QpIieslBjV1XcMTsPVTk+ikIpyw0NzFxAaIr5AeWlR0V5DskVwl4lP6i2qld13NDQZSykrHDhovKnPXqPWiusY1iDmjC4zlk7KYU4xTBwC5rRaRqp+j0hEidVnrxm98mGspz0XZHtRJkFOBYzhccjKbjyA6q9axk5vow14wIj3eYzAOEE5T0XDhLDhPJdF8WoeMQwksa6hymeZkuaNHDiHdK/C9eK/ieNN7I92wi7oE3ggL2srwW0zUYjllt6aSWHhJMpOKZMRsd2nuPlG9BHdp7j5RtSMMEe9n1B3Q6RE3t+oO6HS0NEgvVoXjNSETCKpM0mez4mEVXPYbwwRA4616LkixsRXi7NbVazGZdjT1fgU7vv5mETdyFZr0tG0DORmeiHdjJNGznpqrWxQIrjKQn1ouCXyRT3Tvj9m9Yac3s5/0j7pgHvzXfc+zznSMQyHMAhbG7bnhQ8mgn+p1a/K52kn0XVqwzdzbPPd5n+VupFSOgXLtxbW2az4RIF9GMn5nHVy0u01/wAKxwy6IZur4cMGrjoglft8RLXFMSIamgbyY3kAun56XJ8mcl93WFaTMzTTqmKjNejhwnXYIc3ZnXorGIyiq7PHc0zFdR0Xe2NjExkVKxP0rW14Qc1JrU4zTkrGm8Ndu2H8R8o2oJbtj/EfKNqZKXoId7fqDuhyAiNvb9Qd0OQVoSJLktT+S6HGS4SZlbghSZFerGFxAAn0FSlAZM8vnJFvZHZVllIe4iI97B5gKMnXy6pW2qC0ddbkzGXDdzIhAfNp/qIp8jMd0Sbru1zGiR8Rv92F4/dWNqutkUZAuBAxUBb0J16L3bZoMKsqME3OJ/NedO1zOuNfE9rKHS+hjetJhZ/ajbiDZAWsPix+TQfI06uI/JD/AGq20jWlzmQyGQQ4hrWHzOA5uP6LJCqvX8v7InO78id98XrFtUQxIziXH7AaAcgq+adxXm4rtisRzNjOKiUklowekJhJEvhWUCFgaZ8zOir4EXCu2DaZ5qc9KQaPSalOieSSiXNdu19x8o2oKbt2/wAQjXJNEpegg3ueoO6HLSiNvdI8QT1QxfaNFtLRbh6Wg07rmAomc4nNSP6qqWGG9Li4LLDe4+LEawNEwDUudykETrrtbIcEYQ4uIkAKvIlmdB+yHGzFyRLTEnPBCafPFI5c2t6yRauSEz6YY8kOQJJm57up0XD9TWnTRpOFaHENcGHCQcPINlQkjusxvAvYQoHhteHRI0w7Cfpbz/Za++bO19mGMyEN5c45UBJInyogdf1rEeO5zaMnJgz8oyWPngpPf6NWyxYV4qk46JEyUV6ByjOdJQJUnSUFpGWJJJJMQk7TJMkgDus1r5H7rtBVIuuy2qVDkozr/UVhP8YQN3HuEaUFt25naOn+EaVNGpega3y+oO6GCJ2+X1B3QxXRDwixwvRjZyGpUGq22fs3ixqmjBiM8kSeLQijc7MM8jYY+loxO7gT/Sa11xxW4C7IGIZcpykP0WRu21MMQQ2k1kHPGQBIxfhMfKtmXkGAtb/yuDazFQMl5s4uTOyL4o69q7SP9BaGzFQ4Tn1oPwQXiFbbba3lsIQ5/WQXifUkLCmq66IZEjZLWMkQlNKauSPKSSkSorRkSSSSAEkkkgBJJJIA3m6qIf8AUyR5QC3Ve6R8UZem0BrfL6g7oYInb5fUHdDFUj4ZYl23fHwTJyyzz6fiuJJNrQRs7utQFkdEAGNzy0HEPKwDJel1xy6BOeUY1PYV/BZqK8Q4IaD53OJd/a0Cg+67LgtcocRhMv5h3kouv9Kczy2itfiRewr3NZfaSqgU8aJiMzzM15zVUsRhskXKJTJJmRJJJJgJKaSSAEEkkkAJJJJAG43Ve6R8QD3Ve6R9UZ+m4+AY3y+qO6GKP23Wxrra6YWQ4URNStRksE0DBJpr8on8KImpS4URNStc0LAYxHTJOqlBilhmP8jREzhTE1KXCmJqUckGAwSRO4URNSn4UxNSjmgxgwSRP4UxNSlwpialHNBjBgkifwpialLhTE1KXJBjBgmRQ4UxNSlwpialPmgxgwSmifwpialLhTE1KOaDGDBJE/hRE1KXCiJqUc0GFRuq90j6h1sdsG6yRcRKJXhKUnrNI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IQEBUUEBQSFRAQEBISDxAPEhQQDxAQFBQWFhQUFBUYHCggGBolHBQUITEhJSkrLi4uFx8zODMsNygtLisBCgoKDg0OGhAQGSwcHhksLCsrLCwsLCwsLCwsLCwsLCwsKywsKywxLCwsKywsKzcsLCw3LCwrKzc3KywrKywrK//AABEIANAAmQMBIgACEQEDEQH/xAAbAAABBQEBAAAAAAAAAAAAAAAHAAECBQYEA//EADkQAAECAwUGBQIEBQUAAAAAAAEAAgMRIQQFEjFRBgcXQWFxEyIzNIEykaGxwdEkQlJi8RQjU3Lh/8QAGQEAAwEBAQAAAAAAAAAAAAAAAAEDAgQF/8QAIREAAgMAAwEBAAMBAAAAAAAAAAECAxESITEEQSJRcRP/2gAMAwEAAhEDEQA/ALnbba91jdILJ8UH9U2971B3Q1XIkdAS+KL9ClxRfoUNEyeAEwb0X6FON6D9ChoGqYCQwkcUH6FPxPfoUN5JiEgwJHFB+hS4oP0KGsk4CeBgSeKL9ClxRfoUNiFEhGCCXxRfoU3FF+hQ0kkngBL4ov0KbijE0KGqSMAJXFGJoUuKL9ChqmkjADZshtw61RcJRE8c6IC7r/c/KOyzgAf3vep8oahEre99fyhq1NeAIpSTqYRoxmhSkkE6QxKcOCXZCa9LPAxZarQXbYmtljPeQp8rLlg1HSss1yPczG6gM8NJkyzTwtn4rjQZ60pqt9ZQAwNlSZlLlqFYtsgIm6dVzu5lFWgXWu4YsPlP/rVcxuqLKeE9jnJGKDZoehn3yXHb7ADOtOdE19DH/wAkB4skZHNQIWyvrZt0y5pn9llI1nLTIhXjNSJSjhylJTcExCoZIpJBSkgRs91/uflHZAvdh7lHRZ0AP73fUHdDgBEje76g7obhA0PJPhUZqTUDHkpwYcyAOagQre5bNMg8yaJN4hpay1ue6v7cTz1otRd+zfN+en6LvuG7wxoPM5laCGyS82y5t9HbCpZ2VdiucN7D9FZPgmUuX5LsY1SLFHmynFIo4tmcFzxTqr54Cr7VYw6oNey3Gww4FFGNaKqt9jhxKPFOdOeqvLTYXDmqyPDrXLpmqxZKSB7e13eC8yM2H6Tz+VXyWq2iZibQGYMychI5UWXcF3Qeo55LDzSUimIVDBs92PuUdUCt2HuUdUgA9ve+sd0N2lEje76g7obgJgh8KdoUgE8khkobZmi02zMAuigD+VZ6C/CKSmtBdd7ts7PKJvNSVK7eOItSly7CfY2SHwvURarIXBtYIjXB/liDIHm1Nb9oCwzaJ0ovMdctxo7+UfTcQotV1PiIb2PbVwcMcObZ1LVsrvvWFGYHMcK8jyRKDj6LU/DuiLjtMaS9HPmqy88YEx+CUV2KTxHPabRqflVVqihrTXP7qMW01VdbbYOfJdcIHJKRXXjbg19RNoEqGR7LN2uJjcSBKZmBore3O8Q05CQqqaI2vZdcFhFnmWpYVJJbEbDdmP4lHJA7dn7lHFIywQb3fUHdDgBEfe76g7odNTBDhJJJBo9GsmuizW2IJNhgS6CZmowD9zQLSWK6GsaH6ctToFKyyMfStVcpeEWXDEjRWhpGOTS54oGg5zGq0957PN8MCHPEG1OcyMyu24LP4cOv1vM3dOnwrbDiBA5hefO5t/4d6q4oEjLRaIUX/Zma5FtCOy1tjjRcnwSH4QXPhEYa6jVXIudoMxQ5yP7q0gQgBX/xOy5SWYZjXxe6VV2RXB3OWjhIhWsaorone8fbJcdutADT1UU9ZRx6KK9oDZkihWetUMz6agZq0tdqmZnL8VTW23zEmUB+oSqvQrTPPm1pxWslhp+UlTxXzKuLVEBEjy+6qLRLkulEWRSTApJgbPdn7lHBA7dl7lHFIywQ73fUHdDloRG3t+oO6HQTGh0xUgkQgY0J8iO4W2u29GDDjykJSrVYSI0zXa17iA0a/io21qaL0WuGhHh37CyDgO6tLBbQcjMazWWuK5yGgxfOHj6SBRamy2OFDYWtEsXWZXmTjGL6Z6UZOS7O+IZ1XO6KU0BxlI8ueqaMFJsrFIg58lRXzbpUmP1VnHmRJZS+4Li6mZyV6Et7Of6NaxFReN5nJpp0zXJZohcZnJe9tsBgjFEkKZalVuOglSa9WGNdHl2RcX2dESLM5ZLkcZpxEKi181rDAk6SUkDNluz9yjggfuz9z8o4LLMsEW9r1B3Q6ARF3s+oO6HS0NEkkgpMS02kPgEl0MgHw8QpIieslBjV1XcMTsPVTk+ikIpyw0NzFxAaIr5AeWlR0V5DskVwl4lP6i2qld13NDQZSykrHDhovKnPXqPWiusY1iDmjC4zlk7KYU4xTBwC5rRaRqp+j0hEidVnrxm98mGspz0XZHtRJkFOBYzhccjKbjyA6q9axk5vow14wIj3eYzAOEE5T0XDhLDhPJdF8WoeMQwksa6hymeZkuaNHDiHdK/C9eK/ieNN7I92wi7oE3ggL2srwW0zUYjllt6aSWHhJMpOKZMRsd2nuPlG9BHdp7j5RtSMMEe9n1B3Q6RE3t+oO6HS0NEgvVoXjNSETCKpM0mez4mEVXPYbwwRA4616LkixsRXi7NbVazGZdjT1fgU7vv5mETdyFZr0tG0DORmeiHdjJNGznpqrWxQIrjKQn1ouCXyRT3Tvj9m9Yac3s5/0j7pgHvzXfc+zznSMQyHMAhbG7bnhQ8mgn+p1a/K52kn0XVqwzdzbPPd5n+VupFSOgXLtxbW2az4RIF9GMn5nHVy0u01/wAKxwy6IZur4cMGrjoglft8RLXFMSIamgbyY3kAun56XJ8mcl93WFaTMzTTqmKjNejhwnXYIc3ZnXorGIyiq7PHc0zFdR0Xe2NjExkVKxP0rW14Qc1JrU4zTkrGm8Ndu2H8R8o2oJbtj/EfKNqZKXoId7fqDuhyAiNvb9Qd0OQVoSJLktT+S6HGS4SZlbghSZFerGFxAAn0FSlAZM8vnJFvZHZVllIe4iI97B5gKMnXy6pW2qC0ddbkzGXDdzIhAfNp/qIp8jMd0Sbru1zGiR8Rv92F4/dWNqutkUZAuBAxUBb0J16L3bZoMKsqME3OJ/NedO1zOuNfE9rKHS+hjetJhZ/ajbiDZAWsPix+TQfI06uI/JD/AGq20jWlzmQyGQQ4hrWHzOA5uP6LJCqvX8v7InO78id98XrFtUQxIziXH7AaAcgq+adxXm4rtisRzNjOKiUklowekJhJEvhWUCFgaZ8zOir4EXCu2DaZ5qc9KQaPSalOieSSiXNdu19x8o2oKbt2/wAQjXJNEpegg3ueoO6HLSiNvdI8QT1QxfaNFtLRbh6Wg07rmAomc4nNSP6qqWGG9Li4LLDe4+LEawNEwDUudykETrrtbIcEYQ4uIkAKvIlmdB+yHGzFyRLTEnPBCafPFI5c2t6yRauSEz6YY8kOQJJm57up0XD9TWnTRpOFaHENcGHCQcPINlQkjusxvAvYQoHhteHRI0w7Cfpbz/Za++bO19mGMyEN5c45UBJInyogdf1rEeO5zaMnJgz8oyWPngpPf6NWyxYV4qk46JEyUV6ByjOdJQJUnSUFpGWJJJJMQk7TJMkgDus1r5H7rtBVIuuy2qVDkozr/UVhP8YQN3HuEaUFt25naOn+EaVNGpega3y+oO6GCJ2+X1B3QxXRDwixwvRjZyGpUGq22fs3ixqmjBiM8kSeLQijc7MM8jYY+loxO7gT/Sa11xxW4C7IGIZcpykP0WRu21MMQQ2k1kHPGQBIxfhMfKtmXkGAtb/yuDazFQMl5s4uTOyL4o69q7SP9BaGzFQ4Tn1oPwQXiFbbba3lsIQ5/WQXifUkLCmq66IZEjZLWMkQlNKauSPKSSkSorRkSSSSAEkkkgBJJJIA3m6qIf8AUyR5QC3Ve6R8UZem0BrfL6g7oYInb5fUHdDFUj4ZYl23fHwTJyyzz6fiuJJNrQRs7utQFkdEAGNzy0HEPKwDJel1xy6BOeUY1PYV/BZqK8Q4IaD53OJd/a0Cg+67LgtcocRhMv5h3kouv9Kczy2itfiRewr3NZfaSqgU8aJiMzzM15zVUsRhskXKJTJJmRJJJJgJKaSSAEEkkkAJJJJAG43Ve6R8QD3Ve6R9UZ+m4+AY3y+qO6GKP23Wxrra6YWQ4URNStRksE0DBJpr8on8KImpS4URNStc0LAYxHTJOqlBilhmP8jREzhTE1KXCmJqUckGAwSRO4URNSn4UxNSjmgxgwSRP4UxNSlwpialHNBjBgkifwpialLhTE1KXJBjBgmRQ4UxNSlwpialPmgxgwSmifwpialLhTE1KOaDGDBJE/hRE1KXCiJqUc0GFRuq90j6h1sdsG6yRcRKJXhKUnrNI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IQEBUUEBQSFRAQEBISDxAPEhQQDxAQFBQWFhQUFBUYHCggGBolHBQUITEhJSkrLi4uFx8zODMsNygtLisBCgoKDg0OGhAQGSwcHhksLCsrLCwsLCwsLCwsLCwsLCwsKywsKywxLCwsKywsKzcsLCw3LCwrKzc3KywrKywrK//AABEIANAAmQMBIgACEQEDEQH/xAAbAAABBQEBAAAAAAAAAAAAAAAHAAECBQYEA//EADkQAAECAwUGBQIEBQUAAAAAAAEAAgMRIQQFEjFRBgcXQWFxEyIzNIEykaGxwdEkQlJi8RQjU3Lh/8QAGQEAAwEBAQAAAAAAAAAAAAAAAAEDAgQF/8QAIREAAgMAAwEBAAMBAAAAAAAAAAECAxESITEEQSJRcRP/2gAMAwEAAhEDEQA/ALnbba91jdILJ8UH9U2971B3Q1XIkdAS+KL9ClxRfoUNEyeAEwb0X6FON6D9ChoGqYCQwkcUH6FPxPfoUN5JiEgwJHFB+hS4oP0KGsk4CeBgSeKL9ClxRfoUNiFEhGCCXxRfoU3FF+hQ0kkngBL4ov0KbijE0KGqSMAJXFGJoUuKL9ChqmkjADZshtw61RcJRE8c6IC7r/c/KOyzgAf3vep8oahEre99fyhq1NeAIpSTqYRoxmhSkkE6QxKcOCXZCa9LPAxZarQXbYmtljPeQp8rLlg1HSss1yPczG6gM8NJkyzTwtn4rjQZ60pqt9ZQAwNlSZlLlqFYtsgIm6dVzu5lFWgXWu4YsPlP/rVcxuqLKeE9jnJGKDZoehn3yXHb7ADOtOdE19DH/wAkB4skZHNQIWyvrZt0y5pn9llI1nLTIhXjNSJSjhylJTcExCoZIpJBSkgRs91/uflHZAvdh7lHRZ0AP73fUHdDgBEje76g7obhA0PJPhUZqTUDHkpwYcyAOagQre5bNMg8yaJN4hpay1ue6v7cTz1otRd+zfN+en6LvuG7wxoPM5laCGyS82y5t9HbCpZ2VdiucN7D9FZPgmUuX5LsY1SLFHmynFIo4tmcFzxTqr54Cr7VYw6oNey3Gww4FFGNaKqt9jhxKPFOdOeqvLTYXDmqyPDrXLpmqxZKSB7e13eC8yM2H6Tz+VXyWq2iZibQGYMychI5UWXcF3Qeo55LDzSUimIVDBs92PuUdUCt2HuUdUgA9ve+sd0N2lEje76g7obgJgh8KdoUgE8khkobZmi02zMAuigD+VZ6C/CKSmtBdd7ts7PKJvNSVK7eOItSly7CfY2SHwvURarIXBtYIjXB/liDIHm1Nb9oCwzaJ0ovMdctxo7+UfTcQotV1PiIb2PbVwcMcObZ1LVsrvvWFGYHMcK8jyRKDj6LU/DuiLjtMaS9HPmqy88YEx+CUV2KTxHPabRqflVVqihrTXP7qMW01VdbbYOfJdcIHJKRXXjbg19RNoEqGR7LN2uJjcSBKZmBore3O8Q05CQqqaI2vZdcFhFnmWpYVJJbEbDdmP4lHJA7dn7lHFIywQb3fUHdDgBEfe76g7odNTBDhJJJBo9GsmuizW2IJNhgS6CZmowD9zQLSWK6GsaH6ctToFKyyMfStVcpeEWXDEjRWhpGOTS54oGg5zGq0957PN8MCHPEG1OcyMyu24LP4cOv1vM3dOnwrbDiBA5hefO5t/4d6q4oEjLRaIUX/Zma5FtCOy1tjjRcnwSH4QXPhEYa6jVXIudoMxQ5yP7q0gQgBX/xOy5SWYZjXxe6VV2RXB3OWjhIhWsaorone8fbJcdutADT1UU9ZRx6KK9oDZkihWetUMz6agZq0tdqmZnL8VTW23zEmUB+oSqvQrTPPm1pxWslhp+UlTxXzKuLVEBEjy+6qLRLkulEWRSTApJgbPdn7lHBA7dl7lHFIywQ73fUHdDloRG3t+oO6HQTGh0xUgkQgY0J8iO4W2u29GDDjykJSrVYSI0zXa17iA0a/io21qaL0WuGhHh37CyDgO6tLBbQcjMazWWuK5yGgxfOHj6SBRamy2OFDYWtEsXWZXmTjGL6Z6UZOS7O+IZ1XO6KU0BxlI8ueqaMFJsrFIg58lRXzbpUmP1VnHmRJZS+4Li6mZyV6Et7Of6NaxFReN5nJpp0zXJZohcZnJe9tsBgjFEkKZalVuOglSa9WGNdHl2RcX2dESLM5ZLkcZpxEKi181rDAk6SUkDNluz9yjggfuz9z8o4LLMsEW9r1B3Q6ARF3s+oO6HS0NEkkgpMS02kPgEl0MgHw8QpIieslBjV1XcMTsPVTk+ikIpyw0NzFxAaIr5AeWlR0V5DskVwl4lP6i2qld13NDQZSykrHDhovKnPXqPWiusY1iDmjC4zlk7KYU4xTBwC5rRaRqp+j0hEidVnrxm98mGspz0XZHtRJkFOBYzhccjKbjyA6q9axk5vow14wIj3eYzAOEE5T0XDhLDhPJdF8WoeMQwksa6hymeZkuaNHDiHdK/C9eK/ieNN7I92wi7oE3ggL2srwW0zUYjllt6aSWHhJMpOKZMRsd2nuPlG9BHdp7j5RtSMMEe9n1B3Q6RE3t+oO6HS0NEgvVoXjNSETCKpM0mez4mEVXPYbwwRA4616LkixsRXi7NbVazGZdjT1fgU7vv5mETdyFZr0tG0DORmeiHdjJNGznpqrWxQIrjKQn1ouCXyRT3Tvj9m9Yac3s5/0j7pgHvzXfc+zznSMQyHMAhbG7bnhQ8mgn+p1a/K52kn0XVqwzdzbPPd5n+VupFSOgXLtxbW2az4RIF9GMn5nHVy0u01/wAKxwy6IZur4cMGrjoglft8RLXFMSIamgbyY3kAun56XJ8mcl93WFaTMzTTqmKjNejhwnXYIc3ZnXorGIyiq7PHc0zFdR0Xe2NjExkVKxP0rW14Qc1JrU4zTkrGm8Ndu2H8R8o2oJbtj/EfKNqZKXoId7fqDuhyAiNvb9Qd0OQVoSJLktT+S6HGS4SZlbghSZFerGFxAAn0FSlAZM8vnJFvZHZVllIe4iI97B5gKMnXy6pW2qC0ddbkzGXDdzIhAfNp/qIp8jMd0Sbru1zGiR8Rv92F4/dWNqutkUZAuBAxUBb0J16L3bZoMKsqME3OJ/NedO1zOuNfE9rKHS+hjetJhZ/ajbiDZAWsPix+TQfI06uI/JD/AGq20jWlzmQyGQQ4hrWHzOA5uP6LJCqvX8v7InO78id98XrFtUQxIziXH7AaAcgq+adxXm4rtisRzNjOKiUklowekJhJEvhWUCFgaZ8zOir4EXCu2DaZ5qc9KQaPSalOieSSiXNdu19x8o2oKbt2/wAQjXJNEpegg3ueoO6HLSiNvdI8QT1QxfaNFtLRbh6Wg07rmAomc4nNSP6qqWGG9Li4LLDe4+LEawNEwDUudykETrrtbIcEYQ4uIkAKvIlmdB+yHGzFyRLTEnPBCafPFI5c2t6yRauSEz6YY8kOQJJm57up0XD9TWnTRpOFaHENcGHCQcPINlQkjusxvAvYQoHhteHRI0w7Cfpbz/Za++bO19mGMyEN5c45UBJInyogdf1rEeO5zaMnJgz8oyWPngpPf6NWyxYV4qk46JEyUV6ByjOdJQJUnSUFpGWJJJJMQk7TJMkgDus1r5H7rtBVIuuy2qVDkozr/UVhP8YQN3HuEaUFt25naOn+EaVNGpega3y+oO6GCJ2+X1B3QxXRDwixwvRjZyGpUGq22fs3ixqmjBiM8kSeLQijc7MM8jYY+loxO7gT/Sa11xxW4C7IGIZcpykP0WRu21MMQQ2k1kHPGQBIxfhMfKtmXkGAtb/yuDazFQMl5s4uTOyL4o69q7SP9BaGzFQ4Tn1oPwQXiFbbba3lsIQ5/WQXifUkLCmq66IZEjZLWMkQlNKauSPKSSkSorRkSSSSAEkkkgBJJJIA3m6qIf8AUyR5QC3Ve6R8UZem0BrfL6g7oYInb5fUHdDFUj4ZYl23fHwTJyyzz6fiuJJNrQRs7utQFkdEAGNzy0HEPKwDJel1xy6BOeUY1PYV/BZqK8Q4IaD53OJd/a0Cg+67LgtcocRhMv5h3kouv9Kczy2itfiRewr3NZfaSqgU8aJiMzzM15zVUsRhskXKJTJJmRJJJJgJKaSSAEEkkkAJJJJAG43Ve6R8QD3Ve6R9UZ+m4+AY3y+qO6GKP23Wxrra6YWQ4URNStRksE0DBJpr8on8KImpS4URNStc0LAYxHTJOqlBilhmP8jREzhTE1KXCmJqUckGAwSRO4URNSn4UxNSjmgxgwSRP4UxNSlwpialHNBjBgkifwpialLhTE1KXJBjBgmRQ4UxNSlwpialPmgxgwSmifwpialLhTE1KOaDGDBJE/hRE1KXCiJqUc0GFRuq90j6h1sdsG6yRcRKJXhKUnrNI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pienews.wpengine.com/wp-content/uploads/2013/10/Alexander_Hamil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2886075" cy="23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11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Whiskey Rebellion (1794)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Farmers  in W. PA disagreed with Hamilton's excise tax</a:t>
            </a:r>
          </a:p>
          <a:p>
            <a:r>
              <a:rPr lang="en-US" dirty="0"/>
              <a:t> </a:t>
            </a:r>
            <a:r>
              <a:rPr lang="en-US" dirty="0" smtClean="0"/>
              <a:t>Washington sent troops to quell rebellion </a:t>
            </a:r>
          </a:p>
          <a:p>
            <a:r>
              <a:rPr lang="en-US" dirty="0" smtClean="0"/>
              <a:t>Proved new gov’t was STRONG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tb.gov/images/image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01614"/>
            <a:ext cx="475461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34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Emergence of Political Parties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681984" cy="36301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Rivalry b/t Jefferson and Hamilton </a:t>
            </a:r>
          </a:p>
          <a:p>
            <a:r>
              <a:rPr lang="en-US" dirty="0"/>
              <a:t> </a:t>
            </a:r>
            <a:r>
              <a:rPr lang="en-US" dirty="0" smtClean="0"/>
              <a:t>Anti-Federalists become Democratic-Republicans (Jefferson and Madison)</a:t>
            </a:r>
          </a:p>
          <a:p>
            <a:pPr lvl="1"/>
            <a:r>
              <a:rPr lang="en-US" dirty="0" smtClean="0"/>
              <a:t>Weak national gov’t</a:t>
            </a:r>
          </a:p>
          <a:p>
            <a:pPr lvl="1"/>
            <a:r>
              <a:rPr lang="en-US" dirty="0" smtClean="0"/>
              <a:t>No fed. Taxes </a:t>
            </a:r>
          </a:p>
          <a:p>
            <a:pPr lvl="1"/>
            <a:r>
              <a:rPr lang="en-US" dirty="0" smtClean="0"/>
              <a:t>Location/occupations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965448" cy="3493008"/>
          </a:xfrm>
        </p:spPr>
        <p:txBody>
          <a:bodyPr>
            <a:normAutofit/>
          </a:bodyPr>
          <a:lstStyle/>
          <a:p>
            <a:r>
              <a:rPr lang="en-US" dirty="0" smtClean="0"/>
              <a:t>Federalists</a:t>
            </a:r>
          </a:p>
          <a:p>
            <a:pPr lvl="1"/>
            <a:r>
              <a:rPr lang="en-US" dirty="0" smtClean="0"/>
              <a:t>Hamilton and John Adams</a:t>
            </a:r>
          </a:p>
          <a:p>
            <a:pPr lvl="1"/>
            <a:r>
              <a:rPr lang="en-US" dirty="0" smtClean="0"/>
              <a:t>Strong national gov’t</a:t>
            </a:r>
          </a:p>
          <a:p>
            <a:pPr lvl="1"/>
            <a:r>
              <a:rPr lang="en-US" dirty="0"/>
              <a:t>Location/occupations</a:t>
            </a:r>
          </a:p>
          <a:p>
            <a:pPr lvl="1"/>
            <a:r>
              <a:rPr lang="en-US" dirty="0" smtClean="0"/>
              <a:t>Will later become known as the Whigs </a:t>
            </a:r>
          </a:p>
          <a:p>
            <a:pPr lvl="2"/>
            <a:r>
              <a:rPr lang="en-US" dirty="0" smtClean="0"/>
              <a:t>Yes fed. </a:t>
            </a:r>
            <a:r>
              <a:rPr lang="en-US" smtClean="0"/>
              <a:t>Taxes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66494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Revolution (1789)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Huge impact on US</a:t>
            </a:r>
          </a:p>
          <a:p>
            <a:r>
              <a:rPr lang="en-US" dirty="0" smtClean="0"/>
              <a:t>Mobocracy?</a:t>
            </a:r>
          </a:p>
          <a:p>
            <a:r>
              <a:rPr lang="en-US" dirty="0" smtClean="0"/>
              <a:t>France declares war on G.B. and war starts again in Europe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teachnet.eu/tobrien/files/06_french_revolution.cover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886200" cy="44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 Proclamation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JDR’s (Jeffersonian Democratic-Republicans) support France</a:t>
            </a:r>
          </a:p>
          <a:p>
            <a:r>
              <a:rPr lang="en-US" dirty="0" smtClean="0"/>
              <a:t>Hamilton supports England</a:t>
            </a:r>
          </a:p>
          <a:p>
            <a:r>
              <a:rPr lang="en-US" dirty="0" smtClean="0"/>
              <a:t>Washington proclaims neutrality</a:t>
            </a:r>
          </a:p>
          <a:p>
            <a:r>
              <a:rPr lang="en-US" dirty="0" smtClean="0"/>
              <a:t>Britain ignores proclamation </a:t>
            </a:r>
            <a:endParaRPr lang="en-US" dirty="0"/>
          </a:p>
          <a:p>
            <a:pPr lvl="1"/>
            <a:r>
              <a:rPr lang="en-US" dirty="0" smtClean="0"/>
              <a:t>impressment</a:t>
            </a:r>
          </a:p>
        </p:txBody>
      </p:sp>
    </p:spTree>
    <p:extLst>
      <p:ext uri="{BB962C8B-B14F-4D97-AF65-F5344CB8AC3E}">
        <p14:creationId xmlns:p14="http://schemas.microsoft.com/office/powerpoint/2010/main" val="2271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3060</TotalTime>
  <Words>824</Words>
  <Application>Microsoft Office PowerPoint</Application>
  <PresentationFormat>On-screen Show (4:3)</PresentationFormat>
  <Paragraphs>190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Century Gothic</vt:lpstr>
      <vt:lpstr>Wingdings 2</vt:lpstr>
      <vt:lpstr>Austin</vt:lpstr>
      <vt:lpstr>Unit Three- Early Republic </vt:lpstr>
      <vt:lpstr>Growing Pains</vt:lpstr>
      <vt:lpstr>Con’t…</vt:lpstr>
      <vt:lpstr>Hamilton vs T. Jefferson on National Bank </vt:lpstr>
      <vt:lpstr>Result? </vt:lpstr>
      <vt:lpstr>Whiskey Rebellion (1794) </vt:lpstr>
      <vt:lpstr>Emergence of Political Parties </vt:lpstr>
      <vt:lpstr>French Revolution (1789)</vt:lpstr>
      <vt:lpstr>Neutrality Proclamation</vt:lpstr>
      <vt:lpstr>Jay’s Treaty</vt:lpstr>
      <vt:lpstr>Treaty with Spain</vt:lpstr>
      <vt:lpstr>Washington Says Farewell</vt:lpstr>
      <vt:lpstr>XYZ Affair (1798-1800)</vt:lpstr>
      <vt:lpstr>Alien Laws </vt:lpstr>
      <vt:lpstr>Sedition Act </vt:lpstr>
      <vt:lpstr>Virginia and Kentucky Resolutions </vt:lpstr>
      <vt:lpstr>Federalists vs Democratic-Republicans </vt:lpstr>
      <vt:lpstr>Election of 1800</vt:lpstr>
      <vt:lpstr>Jefferson’s Presidency</vt:lpstr>
      <vt:lpstr>Judiciary Act of 1789 </vt:lpstr>
      <vt:lpstr>Marbury v Madison (1803) </vt:lpstr>
      <vt:lpstr>Louisiana Purchase </vt:lpstr>
      <vt:lpstr>PowerPoint Presentation</vt:lpstr>
      <vt:lpstr>Con’t…</vt:lpstr>
      <vt:lpstr>Aaron Burr Conspiracies</vt:lpstr>
      <vt:lpstr>Leading up to War of 1812</vt:lpstr>
      <vt:lpstr>James Madison </vt:lpstr>
      <vt:lpstr>War of 1812</vt:lpstr>
      <vt:lpstr>Con’t </vt:lpstr>
      <vt:lpstr>PowerPoint Presentation</vt:lpstr>
      <vt:lpstr>Con’t </vt:lpstr>
      <vt:lpstr>Treaty of Ghent </vt:lpstr>
      <vt:lpstr>Hartford Convention </vt:lpstr>
      <vt:lpstr>Effects of War of 1812 </vt:lpstr>
      <vt:lpstr>Era of Good Feelings </vt:lpstr>
      <vt:lpstr>Missouri Compromise (1820)</vt:lpstr>
      <vt:lpstr>PowerPoint Presentation</vt:lpstr>
      <vt:lpstr>John Marshall and Judicial Nationalism </vt:lpstr>
      <vt:lpstr>Oregon and Florida </vt:lpstr>
      <vt:lpstr>PowerPoint Presentation</vt:lpstr>
      <vt:lpstr>Monroe Doctrine</vt:lpstr>
      <vt:lpstr>Con’t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Three- Early Republic</dc:title>
  <dc:creator>Felicia</dc:creator>
  <cp:lastModifiedBy>staff</cp:lastModifiedBy>
  <cp:revision>88</cp:revision>
  <dcterms:created xsi:type="dcterms:W3CDTF">2014-06-20T21:39:50Z</dcterms:created>
  <dcterms:modified xsi:type="dcterms:W3CDTF">2018-02-14T18:35:35Z</dcterms:modified>
</cp:coreProperties>
</file>