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257" r:id="rId3"/>
    <p:sldId id="258" r:id="rId4"/>
    <p:sldId id="260" r:id="rId5"/>
    <p:sldId id="259" r:id="rId6"/>
    <p:sldId id="262" r:id="rId7"/>
    <p:sldId id="264" r:id="rId8"/>
    <p:sldId id="263" r:id="rId9"/>
    <p:sldId id="265" r:id="rId10"/>
    <p:sldId id="267" r:id="rId11"/>
    <p:sldId id="268" r:id="rId12"/>
    <p:sldId id="269" r:id="rId13"/>
    <p:sldId id="270" r:id="rId14"/>
    <p:sldId id="330" r:id="rId15"/>
    <p:sldId id="334" r:id="rId16"/>
    <p:sldId id="331" r:id="rId17"/>
    <p:sldId id="272" r:id="rId18"/>
    <p:sldId id="274" r:id="rId19"/>
    <p:sldId id="275" r:id="rId20"/>
    <p:sldId id="277" r:id="rId21"/>
    <p:sldId id="280" r:id="rId22"/>
    <p:sldId id="282" r:id="rId23"/>
    <p:sldId id="284" r:id="rId24"/>
    <p:sldId id="336" r:id="rId25"/>
    <p:sldId id="337" r:id="rId26"/>
    <p:sldId id="285" r:id="rId27"/>
    <p:sldId id="286" r:id="rId28"/>
    <p:sldId id="287" r:id="rId29"/>
    <p:sldId id="288" r:id="rId30"/>
    <p:sldId id="339" r:id="rId31"/>
    <p:sldId id="289" r:id="rId32"/>
    <p:sldId id="290" r:id="rId33"/>
    <p:sldId id="291" r:id="rId34"/>
    <p:sldId id="292" r:id="rId35"/>
    <p:sldId id="293" r:id="rId36"/>
    <p:sldId id="340" r:id="rId37"/>
    <p:sldId id="294" r:id="rId38"/>
    <p:sldId id="341" r:id="rId39"/>
    <p:sldId id="295" r:id="rId40"/>
    <p:sldId id="296" r:id="rId41"/>
    <p:sldId id="338" r:id="rId42"/>
    <p:sldId id="297" r:id="rId43"/>
    <p:sldId id="298" r:id="rId44"/>
    <p:sldId id="299" r:id="rId45"/>
    <p:sldId id="342" r:id="rId46"/>
    <p:sldId id="300" r:id="rId47"/>
    <p:sldId id="301" r:id="rId48"/>
    <p:sldId id="343" r:id="rId49"/>
    <p:sldId id="302" r:id="rId50"/>
    <p:sldId id="303" r:id="rId51"/>
    <p:sldId id="344" r:id="rId52"/>
    <p:sldId id="306" r:id="rId53"/>
    <p:sldId id="307" r:id="rId54"/>
    <p:sldId id="308" r:id="rId55"/>
    <p:sldId id="364" r:id="rId56"/>
    <p:sldId id="365" r:id="rId57"/>
    <p:sldId id="345" r:id="rId58"/>
    <p:sldId id="309" r:id="rId59"/>
    <p:sldId id="346" r:id="rId60"/>
    <p:sldId id="310" r:id="rId61"/>
    <p:sldId id="312" r:id="rId62"/>
    <p:sldId id="313" r:id="rId63"/>
    <p:sldId id="314" r:id="rId64"/>
    <p:sldId id="347" r:id="rId65"/>
    <p:sldId id="315" r:id="rId66"/>
    <p:sldId id="357" r:id="rId67"/>
    <p:sldId id="367" r:id="rId68"/>
    <p:sldId id="316" r:id="rId69"/>
    <p:sldId id="317" r:id="rId70"/>
    <p:sldId id="318" r:id="rId71"/>
    <p:sldId id="362" r:id="rId72"/>
    <p:sldId id="358" r:id="rId73"/>
    <p:sldId id="348" r:id="rId74"/>
    <p:sldId id="359" r:id="rId75"/>
    <p:sldId id="360" r:id="rId76"/>
    <p:sldId id="361" r:id="rId77"/>
    <p:sldId id="319" r:id="rId78"/>
    <p:sldId id="322" r:id="rId79"/>
    <p:sldId id="320" r:id="rId80"/>
    <p:sldId id="321" r:id="rId81"/>
    <p:sldId id="351" r:id="rId82"/>
    <p:sldId id="323" r:id="rId83"/>
    <p:sldId id="350" r:id="rId84"/>
    <p:sldId id="324" r:id="rId85"/>
    <p:sldId id="325" r:id="rId86"/>
    <p:sldId id="354" r:id="rId87"/>
    <p:sldId id="355" r:id="rId88"/>
    <p:sldId id="352" r:id="rId89"/>
    <p:sldId id="326" r:id="rId90"/>
    <p:sldId id="327" r:id="rId91"/>
    <p:sldId id="363" r:id="rId92"/>
    <p:sldId id="353" r:id="rId93"/>
    <p:sldId id="356" r:id="rId94"/>
    <p:sldId id="366" r:id="rId95"/>
    <p:sldId id="328"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13DF8-EB30-4FB4-81C9-3422FC7E8137}" type="datetimeFigureOut">
              <a:rPr lang="en-US" smtClean="0"/>
              <a:pPr/>
              <a:t>4/23/2018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52172-F4CA-4C7D-8644-1A58E7AE86E9}" type="slidenum">
              <a:rPr lang="en-US" smtClean="0"/>
              <a:pPr/>
              <a:t>‹#›</a:t>
            </a:fld>
            <a:endParaRPr lang="en-US"/>
          </a:p>
        </p:txBody>
      </p:sp>
    </p:spTree>
    <p:extLst>
      <p:ext uri="{BB962C8B-B14F-4D97-AF65-F5344CB8AC3E}">
        <p14:creationId xmlns:p14="http://schemas.microsoft.com/office/powerpoint/2010/main" val="2648887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dirty="0" smtClean="0"/>
              <a:t>Map 33.1 The Extent of Erosion</a:t>
            </a:r>
          </a:p>
          <a:p>
            <a:pPr eaLnBrk="1" hangingPunct="1"/>
            <a:r>
              <a:rPr lang="en-US" altLang="en-US" b="1" dirty="0" smtClean="0"/>
              <a:t>in the 1930s </a:t>
            </a:r>
            <a:r>
              <a:rPr lang="en-US" altLang="en-US" dirty="0" smtClean="0"/>
              <a:t>Note the extensive</a:t>
            </a:r>
          </a:p>
          <a:p>
            <a:pPr eaLnBrk="1" hangingPunct="1"/>
            <a:r>
              <a:rPr lang="en-US" altLang="en-US" dirty="0" smtClean="0"/>
              <a:t>wind erosion in the western Oklahoma</a:t>
            </a:r>
          </a:p>
          <a:p>
            <a:pPr eaLnBrk="1" hangingPunct="1"/>
            <a:r>
              <a:rPr lang="en-US" altLang="en-US" dirty="0" smtClean="0"/>
              <a:t>panhandle region, which</a:t>
            </a:r>
          </a:p>
          <a:p>
            <a:pPr eaLnBrk="1" hangingPunct="1"/>
            <a:r>
              <a:rPr lang="en-US" altLang="en-US" dirty="0" smtClean="0"/>
              <a:t>was dubbed the “Dust Bowl” in the</a:t>
            </a:r>
          </a:p>
          <a:p>
            <a:pPr eaLnBrk="1" hangingPunct="1"/>
            <a:r>
              <a:rPr lang="en-US" altLang="en-US" dirty="0" smtClean="0"/>
              <a:t>1930s. Mechanized farmers had</a:t>
            </a:r>
          </a:p>
          <a:p>
            <a:pPr eaLnBrk="1" hangingPunct="1"/>
            <a:r>
              <a:rPr lang="en-US" altLang="en-US" dirty="0" smtClean="0"/>
              <a:t>“busted” the sod of the southern</a:t>
            </a:r>
          </a:p>
          <a:p>
            <a:pPr eaLnBrk="1" hangingPunct="1"/>
            <a:r>
              <a:rPr lang="en-US" altLang="en-US" dirty="0" smtClean="0"/>
              <a:t>plains so thoroughly that they literally</a:t>
            </a:r>
          </a:p>
          <a:p>
            <a:pPr eaLnBrk="1" hangingPunct="1"/>
            <a:r>
              <a:rPr lang="en-US" altLang="en-US" dirty="0" smtClean="0"/>
              <a:t>broke the back of the land. Tons</a:t>
            </a:r>
          </a:p>
          <a:p>
            <a:pPr eaLnBrk="1" hangingPunct="1"/>
            <a:r>
              <a:rPr lang="en-US" altLang="en-US" dirty="0" smtClean="0"/>
              <a:t>of dust blew out of the Dust Bowl in</a:t>
            </a:r>
          </a:p>
          <a:p>
            <a:pPr eaLnBrk="1" hangingPunct="1"/>
            <a:r>
              <a:rPr lang="en-US" altLang="en-US" dirty="0" smtClean="0"/>
              <a:t>the 1930s and blotted the sun from</a:t>
            </a:r>
          </a:p>
          <a:p>
            <a:pPr eaLnBrk="1" hangingPunct="1"/>
            <a:r>
              <a:rPr lang="en-US" altLang="en-US" dirty="0" smtClean="0"/>
              <a:t>the skies as far away as New York.</a:t>
            </a:r>
          </a:p>
          <a:p>
            <a:pPr eaLnBrk="1" hangingPunct="1"/>
            <a:r>
              <a:rPr lang="en-US" altLang="en-US" dirty="0" smtClean="0"/>
              <a:t>A Kansas newspaperman reported</a:t>
            </a:r>
          </a:p>
          <a:p>
            <a:pPr eaLnBrk="1" hangingPunct="1"/>
            <a:r>
              <a:rPr lang="en-US" altLang="en-US" dirty="0" smtClean="0"/>
              <a:t>in 1935 that in his dust-darkened</a:t>
            </a:r>
          </a:p>
          <a:p>
            <a:pPr eaLnBrk="1" hangingPunct="1"/>
            <a:r>
              <a:rPr lang="en-US" altLang="en-US" dirty="0" smtClean="0"/>
              <a:t>town, “Lady Godiva could ride</a:t>
            </a:r>
          </a:p>
          <a:p>
            <a:pPr eaLnBrk="1" hangingPunct="1"/>
            <a:r>
              <a:rPr lang="en-US" altLang="en-US" dirty="0" smtClean="0"/>
              <a:t>through streets without even the</a:t>
            </a:r>
          </a:p>
          <a:p>
            <a:pPr eaLnBrk="1" hangingPunct="1"/>
            <a:r>
              <a:rPr lang="en-US" altLang="en-US" dirty="0" smtClean="0"/>
              <a:t>horse seeing her.”</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7219177-4359-492E-BA11-653CA5DA7E9E}" type="slidenum">
              <a:rPr lang="en-US" altLang="en-US" sz="1200"/>
              <a:pPr eaLnBrk="1" hangingPunct="1"/>
              <a:t>24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6791DE3-5786-4C03-BB95-BF4BC3C30541}" type="datetimeFigureOut">
              <a:rPr lang="en-US" smtClean="0"/>
              <a:pPr/>
              <a:t>4/23/2018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57B6B96-38D8-48D3-8FFA-35C6BB1B1660}"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91DE3-5786-4C03-BB95-BF4BC3C30541}" type="datetimeFigureOut">
              <a:rPr lang="en-US" smtClean="0"/>
              <a:pPr/>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B6B96-38D8-48D3-8FFA-35C6BB1B1660}"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91DE3-5786-4C03-BB95-BF4BC3C30541}" type="datetimeFigureOut">
              <a:rPr lang="en-US" smtClean="0"/>
              <a:pPr/>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B6B96-38D8-48D3-8FFA-35C6BB1B1660}"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8EBF1CF-B831-4DA8-9BC1-21F9400863CB}" type="slidenum">
              <a:rPr lang="en-US"/>
              <a:pPr/>
              <a:t>‹#›</a:t>
            </a:fld>
            <a:endParaRPr lang="en-US"/>
          </a:p>
        </p:txBody>
      </p:sp>
    </p:spTree>
    <p:extLst>
      <p:ext uri="{BB962C8B-B14F-4D97-AF65-F5344CB8AC3E}">
        <p14:creationId xmlns:p14="http://schemas.microsoft.com/office/powerpoint/2010/main" val="281895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791DE3-5786-4C03-BB95-BF4BC3C30541}" type="datetimeFigureOut">
              <a:rPr lang="en-US" smtClean="0"/>
              <a:pPr/>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B6B96-38D8-48D3-8FFA-35C6BB1B1660}"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791DE3-5786-4C03-BB95-BF4BC3C30541}" type="datetimeFigureOut">
              <a:rPr lang="en-US" smtClean="0"/>
              <a:pPr/>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7B6B96-38D8-48D3-8FFA-35C6BB1B166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791DE3-5786-4C03-BB95-BF4BC3C30541}" type="datetimeFigureOut">
              <a:rPr lang="en-US" smtClean="0"/>
              <a:pPr/>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B6B96-38D8-48D3-8FFA-35C6BB1B1660}"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791DE3-5786-4C03-BB95-BF4BC3C30541}" type="datetimeFigureOut">
              <a:rPr lang="en-US" smtClean="0"/>
              <a:pPr/>
              <a:t>4/23/2018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7B6B96-38D8-48D3-8FFA-35C6BB1B1660}"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791DE3-5786-4C03-BB95-BF4BC3C30541}" type="datetimeFigureOut">
              <a:rPr lang="en-US" smtClean="0"/>
              <a:pPr/>
              <a:t>4/23/2018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7B6B96-38D8-48D3-8FFA-35C6BB1B1660}"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91DE3-5786-4C03-BB95-BF4BC3C30541}" type="datetimeFigureOut">
              <a:rPr lang="en-US" smtClean="0"/>
              <a:pPr/>
              <a:t>4/23/2018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7B6B96-38D8-48D3-8FFA-35C6BB1B16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91DE3-5786-4C03-BB95-BF4BC3C30541}" type="datetimeFigureOut">
              <a:rPr lang="en-US" smtClean="0"/>
              <a:pPr/>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B6B96-38D8-48D3-8FFA-35C6BB1B166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791DE3-5786-4C03-BB95-BF4BC3C30541}" type="datetimeFigureOut">
              <a:rPr lang="en-US" smtClean="0"/>
              <a:pPr/>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7B6B96-38D8-48D3-8FFA-35C6BB1B166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6791DE3-5786-4C03-BB95-BF4BC3C30541}" type="datetimeFigureOut">
              <a:rPr lang="en-US" smtClean="0"/>
              <a:pPr/>
              <a:t>4/23/2018</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57B6B96-38D8-48D3-8FFA-35C6BB1B166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url?sa=i&amp;rct=j&amp;q=&amp;esrc=s&amp;source=images&amp;cd=&amp;cad=rja&amp;uact=8&amp;docid=hnijCf-l6okxXM&amp;tbnid=TneJJKW6u5PYeM:&amp;ved=0CAUQjRw&amp;url=http://www.authentichistory.com/1930-1939/2-fdr/3-dustbowl/19360906_FDR_On_The_Drought_And_The_Dust_Bowl.html&amp;ei=xRrhU4aOLNWeyATQiIKgCA&amp;bvm=bv.72197243,d.aWw&amp;psig=AFQjCNE3uej83DkKwRgMl6dmSvtGwPT5GQ&amp;ust=1407347776299136"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m/url?sa=i&amp;rct=j&amp;q=&amp;esrc=s&amp;source=images&amp;cd=&amp;cad=rja&amp;uact=8&amp;docid=4bg9lWTXsH0JhM&amp;tbnid=oYqCd_Cm_WEvOM:&amp;ved=0CAUQjRw&amp;url=http://news.muckety.com/2013/04/28/why-republicans-oppose-the-sale-of-the-tva/42491&amp;ei=5RvhU56DC8SVyASL9YGYBg&amp;psig=AFQjCNE5QXfNmDh7RTcbwqxSUiPd-IHIkg&amp;ust=140734800648887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google.com/url?sa=i&amp;rct=j&amp;q=&amp;esrc=s&amp;source=images&amp;cd=&amp;cad=rja&amp;uact=8&amp;docid=v600Qlnl4hoxEM&amp;tbnid=nVRy2kC_gH0uTM:&amp;ved=0CAUQjRw&amp;url=http://en.wikipedia.org/wiki/Dust_Bowl&amp;ei=zh3hU-yQNsmuyATFioDQDQ&amp;bvm=bv.72197243,d.aWw&amp;psig=AFQjCNHK3knNW1gBgpRkJmLnAKByONTk5g&amp;ust=1407348547461753"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amp;esrc=s&amp;source=images&amp;cd=&amp;cad=rja&amp;uact=8&amp;docid=RsQRWhHEQxsEQM&amp;tbnid=ryPfObFl-Pk4hM:&amp;ved=0CAUQjRw&amp;url=http://www.npr.org/templates/story/story.php?storyId=126289455&amp;ei=6y3gU9-wL9e1yASWmYCABA&amp;bvm=bv.72197243,d.aWw&amp;psig=AFQjCNGpQwINdLve1Bk6JxOPpyH3YmM8Qw&amp;ust=1407287087756836"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www.google.com/url?sa=i&amp;rct=j&amp;q=&amp;esrc=s&amp;source=images&amp;cd=&amp;cad=rja&amp;uact=8&amp;docid=U5Vm4TD8jMaITM&amp;tbnid=ru-oOi9vysricM:&amp;ved=0CAUQjRw&amp;url=http://www.google.com/url?sa=i&amp;rct=j&amp;q=&amp;esrc=s&amp;source=images&amp;cd=&amp;cad=rja&amp;uact=8&amp;docid=U5Vm4TD8jMaITM&amp;tbnid=ru-oOi9vysricM:&amp;ved=0CAUQjRw&amp;url=http://go.hrw.com/hrw.nd/gohrw_rls1/pKeywordResults?keyword=st9%20japan%201931&amp;ei=YR_hU-mtNoXqoAT004HIDg&amp;bvm=bv.72197243,d.aWw&amp;psig=AFQjCNEfg8o-UqwgsFmgOkHUTxOjtOln8A&amp;ust=1407348955761275&amp;ei=YR_hU-mtNoXqoAT004HIDg&amp;bvm=bv.72197243,d.aWw&amp;psig=AFQjCNEfg8o-UqwgsFmgOkHUTxOjtOln8A&amp;ust=1407348955761275"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m/url?sa=i&amp;rct=j&amp;q=&amp;esrc=s&amp;source=images&amp;cd=&amp;cad=rja&amp;uact=8&amp;docid=nWkAXoWwaTVwsM&amp;tbnid=9SlKDTA0P0WxVM:&amp;ved=0CAUQjRw&amp;url=http://factsanddetails.com/asian/ca67/sub426/item2536.html&amp;ei=zh_hU9GjLsHboATQzoCoCQ&amp;bvm=bv.72197243,d.aWw&amp;psig=AFQjCNFVjhPsriCjVhObG9SHNlKMKlPjpw&amp;ust=1407349050841037"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source=images&amp;cd=&amp;cad=rja&amp;uact=8&amp;docid=f3REpQFWPdAGVM&amp;tbnid=7CyieJKj1MsJPM:&amp;ved=0CAUQjRw&amp;url=http://www.decodog.com/inven/medical3.html&amp;ei=xCLhU7-SMpHdoATdw4KoCg&amp;bvm=bv.72197243,d.cGU&amp;psig=AFQjCNH21YofLk2rID41RHY-ep6vubsvOQ&amp;ust=1407349809662498"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source=images&amp;cd=&amp;cad=rja&amp;uact=8&amp;docid=fTthP7Gg13d70M&amp;tbnid=Vr3Nx-79N-VDYM:&amp;ved=0CAUQjRw&amp;url=http://en.wikipedia.org/wiki/Rosie_the_Riveter&amp;ei=2S_hU524NI2kyAT1oIKoAQ&amp;bvm=bv.72197243,d.cGU&amp;psig=AFQjCNHr0-GfWB_WgiVOYzmpkNXRtHWkhA&amp;ust=1407353166567215"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google.com/url?sa=i&amp;rct=j&amp;q=&amp;esrc=s&amp;source=images&amp;cd=&amp;cad=rja&amp;uact=8&amp;docid=wvCkDIvTuq1WgM&amp;tbnid=X1hEkcB9rcl3fM:&amp;ved=0CAUQjRw&amp;url=http://www.dailystormer.com/americas-disgusting-idiotic-propaganda-posters-of-world-war-ii/&amp;ei=cTDhU6TLIoKXyATgioGwDA&amp;bvm=bv.72197243,d.cGU&amp;psig=AFQjCNGT3Go-XoZUdS_7JXu5c2XV0Gdzsg&amp;ust=1407353307688445"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m/url?sa=i&amp;rct=j&amp;q=&amp;esrc=s&amp;source=images&amp;cd=&amp;cad=rja&amp;uact=8&amp;docid=wvCkDIvTuq1WgM&amp;tbnid=Ysg6yvcrMf-f1M:&amp;ved=0CAUQjRw&amp;url=http://www.dailystormer.com/americas-disgusting-idiotic-propaganda-posters-of-world-war-ii/&amp;ei=hjDhU8nbFIKqyASH4oCACg&amp;bvm=bv.72197243,d.cGU&amp;psig=AFQjCNGT3Go-XoZUdS_7JXu5c2XV0Gdzsg&amp;ust=1407353307688445"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url?sa=i&amp;rct=j&amp;q=&amp;esrc=s&amp;source=images&amp;cd=&amp;cad=rja&amp;uact=8&amp;docid=JUa8HreyoLGPWM&amp;tbnid=N_YuHP-7g2BkMM:&amp;ved=0CAUQjRw&amp;url=http://slightlywarped.com/crapfactory/curiosities/2013/july/world_war_II_sex_propaganda.htm&amp;ei=DzHhU9ubE4KNyAT4lIHQCA&amp;psig=AFQjCNH1uoeQCk02TO3g9v8OJ4CHxcphLA&amp;ust=1407353454397808"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google.com/url?sa=i&amp;source=images&amp;cd=&amp;cad=rja&amp;uact=8&amp;docid=xRen1rnqqu1wxM&amp;tbnid=o7PN3LSSdiWt2M&amp;ved=0CAgQjRw&amp;url=http://propaganda-history.blogspot.com/2011/03/rosie-riveter-women-in-world-war-ii.html&amp;ei=LzHhU_yvFIyMyATTjIDgAg&amp;psig=AFQjCNGYtavCOiIDs_egXglL3PK1AriYxA&amp;ust=1407353519532263"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url?sa=i&amp;rct=j&amp;q=&amp;esrc=s&amp;source=images&amp;cd=&amp;cad=rja&amp;uact=8&amp;ved=0CAcQjRw&amp;url=http://becuo.com/hoover-blankets&amp;ei=bzklVa6qKtDisASlgoLICw&amp;bvm=bv.90237346,d.cWc&amp;psig=AFQjCNFFAhIb0Jtasce5yV7SXD4dffO3Qw&amp;ust=1428589290547673"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google.com/url?sa=i&amp;rct=j&amp;q=&amp;esrc=s&amp;source=images&amp;cd=&amp;cad=rja&amp;uact=8&amp;docid=fZmkTHMwvykUzM&amp;tbnid=4_FTydKuXRs-jM:&amp;ved=0CAUQjRw&amp;url=http://econc10.bu.edu/economic_systems/NatIdentity/FSU/Russia/battle_of_stalingrad.htm&amp;ei=10ThU-_sJ8yvyATly4DQDw&amp;bvm=bv.72197243,d.aWw&amp;psig=AFQjCNFMjerdpYb1Pc58n50cJjjSTy0vlA&amp;ust=1407358492049919" TargetMode="Externa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hyperlink" Target="http://www.google.com/url?sa=i&amp;rct=j&amp;q=&amp;esrc=s&amp;source=images&amp;cd=&amp;cad=rja&amp;uact=8&amp;docid=Iq0EgebgtA91wM&amp;tbnid=NIyjhN4K74GngM:&amp;ved=0CAUQjRw&amp;url=http://totallyhistory.com/battle-of-stalingrad/&amp;ei=8EThU-eUOsKtyATly4Jw&amp;bvm=bv.72197243,d.aWw&amp;psig=AFQjCNFMjerdpYb1Pc58n50cJjjSTy0vlA&amp;ust=1407358492049919"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m/url?sa=i&amp;rct=j&amp;q=&amp;esrc=s&amp;source=images&amp;cd=&amp;cad=rja&amp;uact=8&amp;docid=BTqJtAabGcWS0M&amp;tbnid=3SDE_T1TCu4vYM:&amp;ved=0CAUQjRw&amp;url=http://www.digitaljournal.com/article/271236&amp;ei=LUnhU5nDEI20yASM_4DYBw&amp;bvm=bv.72197243,d.aWw&amp;psig=AFQjCNEfA7EKfdQcNbnDl3xgJQylTze_Yw&amp;ust=1407359657418348"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com/url?sa=i&amp;rct=j&amp;q=&amp;esrc=s&amp;source=images&amp;cd=&amp;cad=rja&amp;uact=8&amp;ved=0ahUKEwjl6ePuxpzTAhXEOiYKHV1-DA0QjRwIBw&amp;url=https://www.slideshare.net/haileyamanda/medical-experiments-13332468&amp;psig=AFQjCNEsZAquJoAQumL6T9jRMLix1LlMag&amp;ust=1492004328601763"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amp;esrc=s&amp;source=images&amp;cd=&amp;cad=rja&amp;uact=8&amp;docid=_9Rz-lSg-jQjuM&amp;tbnid=wa9xuK9VKgk0SM:&amp;ved=0CAUQjRw&amp;url=http://www.independent.co.uk/news/presidents/franklin-d-roosevelt-the-man-who-conquered-fear-1417417.html&amp;ei=XhrhU9yVJJO1yASO3ICgCQ&amp;bvm=bv.72197243,d.aWw&amp;psig=AFQjCNHiNw-1QrvcoO2Bq_Ao_cotqs-oVA&amp;ust=1407347647860331" TargetMode="Externa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url?sa=i&amp;rct=j&amp;q=&amp;esrc=s&amp;source=images&amp;cd=&amp;cad=rja&amp;uact=8&amp;docid=hjfgt66OrJhllM&amp;tbnid=4cCljk8qYQprbM:&amp;ved=0CAUQjRw&amp;url=http://en.wikipedia.org/wiki/Bataan_Death_March&amp;ei=ATPhU-rsMIqtyASv-oCQAg&amp;psig=AFQjCNGNR4ERLQC-SQ8dxPLCDtW8r6g9dQ&amp;ust=1407353938146030" TargetMode="Externa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hyperlink" Target="http://www.google.com/url?sa=i&amp;rct=j&amp;q=&amp;esrc=s&amp;source=images&amp;cd=&amp;cad=rja&amp;uact=8&amp;docid=LjUEA_i_oQJyiM&amp;tbnid=aqjsqzfuleclCM:&amp;ved=0CAUQjRw&amp;url=http://www.nationalmuseum.af.mil/factsheets/factsheet.asp?id=15183&amp;ei=EDPhU-iXFtCmyAS9lICABw&amp;psig=AFQjCNGNR4ERLQC-SQ8dxPLCDtW8r6g9dQ&amp;ust=1407353938146030"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m/url?sa=i&amp;rct=j&amp;q=&amp;esrc=s&amp;source=images&amp;cd=&amp;cad=rja&amp;uact=8&amp;docid=304r1MN1aZlfdM&amp;tbnid=ZMaJVX2aU6jCoM:&amp;ved=0CAUQjRw&amp;url=http://www.whitehouse.gov/about/presidents/harrystruman&amp;ei=5zPhU7GgLoqhyAS2sILIDQ&amp;psig=AFQjCNHGUtXFbOo9aaZUwUQDpLeN1MIXtA&amp;ust=1407354084169971"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google.com/url?sa=i&amp;rct=j&amp;q=&amp;esrc=s&amp;source=images&amp;cd=&amp;cad=rja&amp;uact=8&amp;docid=0ctzyhhyM2WIFM&amp;tbnid=cL3KVtqjMHVRPM:&amp;ved=0CAUQjRw&amp;url=http://atomictrauma.wordpress.com/the-scientists/the-women-of-the-manhattan-project/&amp;ei=IDThU7SoDs-SyASDuYG4BQ&amp;psig=AFQjCNH6gig_chQmvpE0UD1dUOhYb-bGPg&amp;ust=1407354253894983" TargetMode="Externa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Unit Eight </a:t>
            </a:r>
            <a:endParaRPr lang="en-US" dirty="0"/>
          </a:p>
        </p:txBody>
      </p:sp>
      <p:sp>
        <p:nvSpPr>
          <p:cNvPr id="3" name="Subtitle 2"/>
          <p:cNvSpPr>
            <a:spLocks noGrp="1"/>
          </p:cNvSpPr>
          <p:nvPr>
            <p:ph type="subTitle" idx="1"/>
          </p:nvPr>
        </p:nvSpPr>
        <p:spPr/>
        <p:txBody>
          <a:bodyPr>
            <a:normAutofit/>
          </a:bodyPr>
          <a:lstStyle/>
          <a:p>
            <a:r>
              <a:rPr lang="en-US" sz="2800" dirty="0" smtClean="0"/>
              <a:t>Great Depression, Interwar, World War II </a:t>
            </a:r>
            <a:endParaRPr lang="en-US" sz="2800" dirty="0"/>
          </a:p>
        </p:txBody>
      </p:sp>
    </p:spTree>
    <p:extLst>
      <p:ext uri="{BB962C8B-B14F-4D97-AF65-F5344CB8AC3E}">
        <p14:creationId xmlns:p14="http://schemas.microsoft.com/office/powerpoint/2010/main" val="3259738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Roosevelt proposes “New Deal” as a response to the nations suffering</a:t>
            </a:r>
          </a:p>
          <a:p>
            <a:pPr lvl="0"/>
            <a:r>
              <a:rPr lang="en-US" b="1" i="1" dirty="0"/>
              <a:t>This program changed the role of the government to a more active participant in solving problems.</a:t>
            </a:r>
            <a:endParaRPr lang="en-US" dirty="0"/>
          </a:p>
          <a:p>
            <a:pPr lvl="0"/>
            <a:r>
              <a:rPr lang="en-US" b="1" i="1" dirty="0"/>
              <a:t>Roosevelt rallied a frightened nation in which one in four workers was unemployed</a:t>
            </a:r>
            <a:r>
              <a:rPr lang="en-US" b="1" i="1" dirty="0" smtClean="0"/>
              <a:t>.</a:t>
            </a:r>
          </a:p>
          <a:p>
            <a:pPr lvl="0"/>
            <a:r>
              <a:rPr lang="en-US" b="1" i="1" dirty="0" smtClean="0"/>
              <a:t>“</a:t>
            </a:r>
            <a:r>
              <a:rPr lang="en-US" b="1" i="1" dirty="0"/>
              <a:t>We have nothing to fear, but fear itself</a:t>
            </a:r>
            <a:r>
              <a:rPr lang="en-US" b="1" i="1" dirty="0" smtClean="0"/>
              <a:t>.”</a:t>
            </a:r>
            <a:endParaRPr lang="en-US" dirty="0"/>
          </a:p>
          <a:p>
            <a:endParaRPr lang="en-US" dirty="0"/>
          </a:p>
        </p:txBody>
      </p:sp>
      <p:sp>
        <p:nvSpPr>
          <p:cNvPr id="3" name="Title 2"/>
          <p:cNvSpPr>
            <a:spLocks noGrp="1"/>
          </p:cNvSpPr>
          <p:nvPr>
            <p:ph type="title"/>
          </p:nvPr>
        </p:nvSpPr>
        <p:spPr/>
        <p:txBody>
          <a:bodyPr/>
          <a:lstStyle/>
          <a:p>
            <a:r>
              <a:rPr lang="en-US" dirty="0" smtClean="0"/>
              <a:t>The New Deal Takes Over </a:t>
            </a:r>
            <a:endParaRPr lang="en-US" dirty="0"/>
          </a:p>
        </p:txBody>
      </p:sp>
    </p:spTree>
    <p:extLst>
      <p:ext uri="{BB962C8B-B14F-4D97-AF65-F5344CB8AC3E}">
        <p14:creationId xmlns:p14="http://schemas.microsoft.com/office/powerpoint/2010/main" val="17708347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Roosevelt's Leadership </a:t>
            </a:r>
            <a:endParaRPr lang="en-US" dirty="0"/>
          </a:p>
        </p:txBody>
      </p:sp>
      <p:sp>
        <p:nvSpPr>
          <p:cNvPr id="2" name="Content Placeholder 1"/>
          <p:cNvSpPr>
            <a:spLocks noGrp="1"/>
          </p:cNvSpPr>
          <p:nvPr>
            <p:ph sz="quarter" idx="13"/>
          </p:nvPr>
        </p:nvSpPr>
        <p:spPr/>
        <p:txBody>
          <a:bodyPr/>
          <a:lstStyle/>
          <a:p>
            <a:r>
              <a:rPr lang="en-US" dirty="0" smtClean="0"/>
              <a:t>FDR popular b/c he is willing to experiment with new ideas </a:t>
            </a:r>
          </a:p>
          <a:p>
            <a:r>
              <a:rPr lang="en-US" dirty="0" smtClean="0"/>
              <a:t>“fireside chats”</a:t>
            </a:r>
          </a:p>
          <a:p>
            <a:r>
              <a:rPr lang="en-US" dirty="0" smtClean="0"/>
              <a:t>Willing to seek advice for help on New Deal tactics </a:t>
            </a:r>
          </a:p>
          <a:p>
            <a:endParaRPr lang="en-US" dirty="0"/>
          </a:p>
        </p:txBody>
      </p:sp>
      <p:sp>
        <p:nvSpPr>
          <p:cNvPr id="4" name="Content Placeholder 3"/>
          <p:cNvSpPr>
            <a:spLocks noGrp="1"/>
          </p:cNvSpPr>
          <p:nvPr>
            <p:ph sz="quarter" idx="14"/>
          </p:nvPr>
        </p:nvSpPr>
        <p:spPr/>
        <p:txBody>
          <a:bodyPr/>
          <a:lstStyle/>
          <a:p>
            <a:endParaRPr lang="en-US"/>
          </a:p>
        </p:txBody>
      </p:sp>
      <p:pic>
        <p:nvPicPr>
          <p:cNvPr id="3074" name="Picture 2" descr="http://www.authentichistory.com/1930-1939/2-fdr/3-dustbowl/19360906_FDR_On_The_Drought_And_The_Dust_Bowl-FDR.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514600"/>
            <a:ext cx="4429865"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277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FDR declared a national “bank holiday” </a:t>
            </a:r>
          </a:p>
          <a:p>
            <a:r>
              <a:rPr lang="en-US" dirty="0" smtClean="0"/>
              <a:t>The Emergency Banking Act </a:t>
            </a:r>
          </a:p>
          <a:p>
            <a:pPr lvl="0"/>
            <a:r>
              <a:rPr lang="en-US" b="1" i="1" dirty="0"/>
              <a:t>Federal Deposit Insurance Corporation (FDIC</a:t>
            </a:r>
            <a:r>
              <a:rPr lang="en-US" b="1" i="1" dirty="0" smtClean="0"/>
              <a:t>) is created </a:t>
            </a:r>
          </a:p>
          <a:p>
            <a:pPr lvl="1"/>
            <a:r>
              <a:rPr lang="en-US" b="1" i="1" dirty="0"/>
              <a:t>This is a reform measure to correct unsound banking and investment practices</a:t>
            </a:r>
            <a:r>
              <a:rPr lang="en-US" dirty="0"/>
              <a:t> </a:t>
            </a:r>
          </a:p>
        </p:txBody>
      </p:sp>
      <p:sp>
        <p:nvSpPr>
          <p:cNvPr id="5" name="Title 4"/>
          <p:cNvSpPr>
            <a:spLocks noGrp="1"/>
          </p:cNvSpPr>
          <p:nvPr>
            <p:ph type="title"/>
          </p:nvPr>
        </p:nvSpPr>
        <p:spPr/>
        <p:txBody>
          <a:bodyPr/>
          <a:lstStyle/>
          <a:p>
            <a:r>
              <a:rPr lang="en-US" dirty="0" smtClean="0"/>
              <a:t>The Hundred Days </a:t>
            </a:r>
            <a:endParaRPr lang="en-US" dirty="0"/>
          </a:p>
        </p:txBody>
      </p:sp>
    </p:spTree>
    <p:extLst>
      <p:ext uri="{BB962C8B-B14F-4D97-AF65-F5344CB8AC3E}">
        <p14:creationId xmlns:p14="http://schemas.microsoft.com/office/powerpoint/2010/main" val="12236492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Civilian Conservation Corps (CCC) </a:t>
            </a:r>
          </a:p>
          <a:p>
            <a:r>
              <a:rPr lang="en-US" dirty="0" smtClean="0"/>
              <a:t>Tennessee Valley Authority (TVA) </a:t>
            </a:r>
          </a:p>
          <a:p>
            <a:r>
              <a:rPr lang="en-US" b="1" i="1" dirty="0" smtClean="0"/>
              <a:t>Agricultural </a:t>
            </a:r>
            <a:r>
              <a:rPr lang="en-US" b="1" i="1" dirty="0"/>
              <a:t>Adjustment Administration (AAA)</a:t>
            </a:r>
            <a:r>
              <a:rPr lang="en-US" dirty="0"/>
              <a:t> </a:t>
            </a:r>
            <a:endParaRPr lang="en-US" dirty="0" smtClean="0"/>
          </a:p>
          <a:p>
            <a:r>
              <a:rPr lang="en-US" dirty="0"/>
              <a:t>Civil Works Administration (CWA) </a:t>
            </a:r>
          </a:p>
          <a:p>
            <a:endParaRPr lang="en-US" dirty="0"/>
          </a:p>
        </p:txBody>
      </p:sp>
      <p:sp>
        <p:nvSpPr>
          <p:cNvPr id="3" name="Title 2"/>
          <p:cNvSpPr>
            <a:spLocks noGrp="1"/>
          </p:cNvSpPr>
          <p:nvPr>
            <p:ph type="title"/>
          </p:nvPr>
        </p:nvSpPr>
        <p:spPr/>
        <p:txBody>
          <a:bodyPr/>
          <a:lstStyle/>
          <a:p>
            <a:r>
              <a:rPr lang="en-US" dirty="0" smtClean="0"/>
              <a:t>Time for some alphabet soup… </a:t>
            </a:r>
            <a:endParaRPr lang="en-US" dirty="0"/>
          </a:p>
        </p:txBody>
      </p:sp>
    </p:spTree>
    <p:extLst>
      <p:ext uri="{BB962C8B-B14F-4D97-AF65-F5344CB8AC3E}">
        <p14:creationId xmlns:p14="http://schemas.microsoft.com/office/powerpoint/2010/main" val="4023591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819400"/>
            <a:ext cx="3948953" cy="3916362"/>
          </a:xfrm>
        </p:spPr>
        <p:txBody>
          <a:bodyPr/>
          <a:lstStyle/>
          <a:p>
            <a:r>
              <a:rPr lang="en-US" altLang="en-US" dirty="0"/>
              <a:t>These Tlingit carvers </a:t>
            </a:r>
            <a:r>
              <a:rPr lang="en-US" altLang="en-US" dirty="0" smtClean="0"/>
              <a:t>in Alaska’s </a:t>
            </a:r>
            <a:r>
              <a:rPr lang="en-US" altLang="en-US" dirty="0"/>
              <a:t>southeastern panhandle were part of a </a:t>
            </a:r>
            <a:r>
              <a:rPr lang="en-US" altLang="en-US" dirty="0" smtClean="0"/>
              <a:t>CCC project </a:t>
            </a:r>
            <a:r>
              <a:rPr lang="en-US" altLang="en-US" dirty="0"/>
              <a:t>to restore totem poles. Here they stand with a </a:t>
            </a:r>
            <a:r>
              <a:rPr lang="en-US" altLang="en-US" dirty="0" smtClean="0"/>
              <a:t>pole carved </a:t>
            </a:r>
            <a:r>
              <a:rPr lang="en-US" altLang="en-US" dirty="0"/>
              <a:t>in the likeness of Abraham Lincoln</a:t>
            </a:r>
            <a:endParaRPr lang="en-US" dirty="0"/>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381000"/>
            <a:ext cx="46482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3233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4400" dirty="0" smtClean="0"/>
              <a:t>20 dams built on TN River</a:t>
            </a:r>
            <a:endParaRPr lang="en-US" sz="4400"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 y="1676400"/>
            <a:ext cx="86360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4668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828595" y="164950"/>
            <a:ext cx="7756263" cy="1054250"/>
          </a:xfrm>
        </p:spPr>
        <p:txBody>
          <a:bodyPr/>
          <a:lstStyle/>
          <a:p>
            <a:endParaRPr lang="en-US" dirty="0"/>
          </a:p>
        </p:txBody>
      </p:sp>
      <p:pic>
        <p:nvPicPr>
          <p:cNvPr id="6146" name="Picture 2" descr="http://www.muckety.com/images/for-stories/gov_Tennessee_Valley_Authorit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19200"/>
            <a:ext cx="865145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590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400" b="1" i="1" dirty="0" smtClean="0"/>
              <a:t>The </a:t>
            </a:r>
            <a:r>
              <a:rPr lang="en-US" sz="2400" b="1" i="1"/>
              <a:t>Federal </a:t>
            </a:r>
            <a:r>
              <a:rPr lang="en-US" sz="2400" b="1" i="1" smtClean="0"/>
              <a:t>Reserve </a:t>
            </a:r>
            <a:r>
              <a:rPr lang="en-US" sz="2400" b="1" i="1" dirty="0"/>
              <a:t>is the part of the national gov’t that controls the supply of money in the economy </a:t>
            </a:r>
            <a:endParaRPr lang="en-US" sz="2400" dirty="0"/>
          </a:p>
          <a:p>
            <a:endParaRPr lang="en-US" dirty="0"/>
          </a:p>
        </p:txBody>
      </p:sp>
      <p:sp>
        <p:nvSpPr>
          <p:cNvPr id="3" name="Title 2"/>
          <p:cNvSpPr>
            <a:spLocks noGrp="1"/>
          </p:cNvSpPr>
          <p:nvPr>
            <p:ph type="title"/>
          </p:nvPr>
        </p:nvSpPr>
        <p:spPr/>
        <p:txBody>
          <a:bodyPr/>
          <a:lstStyle/>
          <a:p>
            <a:r>
              <a:rPr lang="en-US" dirty="0" smtClean="0"/>
              <a:t>Federal Reserve </a:t>
            </a:r>
            <a:endParaRPr lang="en-US" dirty="0"/>
          </a:p>
        </p:txBody>
      </p:sp>
    </p:spTree>
    <p:extLst>
      <p:ext uri="{BB962C8B-B14F-4D97-AF65-F5344CB8AC3E}">
        <p14:creationId xmlns:p14="http://schemas.microsoft.com/office/powerpoint/2010/main" val="22368622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 New Deal </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10638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1" y="2248347"/>
            <a:ext cx="7987552" cy="4304853"/>
          </a:xfrm>
        </p:spPr>
        <p:txBody>
          <a:bodyPr>
            <a:normAutofit lnSpcReduction="10000"/>
          </a:bodyPr>
          <a:lstStyle/>
          <a:p>
            <a:r>
              <a:rPr lang="en-US" dirty="0" smtClean="0"/>
              <a:t>Roosevelt has his eye on the next election- looks to broaden scope of relief efforts </a:t>
            </a:r>
          </a:p>
          <a:p>
            <a:r>
              <a:rPr lang="en-US" b="1" i="1" dirty="0" smtClean="0"/>
              <a:t>Social </a:t>
            </a:r>
            <a:r>
              <a:rPr lang="en-US" b="1" i="1" dirty="0"/>
              <a:t>Security Act of 1935</a:t>
            </a:r>
            <a:r>
              <a:rPr lang="en-US" dirty="0"/>
              <a:t> </a:t>
            </a:r>
          </a:p>
          <a:p>
            <a:pPr lvl="1"/>
            <a:r>
              <a:rPr lang="en-US" sz="2400" b="1" i="1" dirty="0"/>
              <a:t>This is acting as a safeguard for workers </a:t>
            </a:r>
            <a:endParaRPr lang="en-US" dirty="0" smtClean="0"/>
          </a:p>
          <a:p>
            <a:pPr lvl="0"/>
            <a:r>
              <a:rPr lang="en-US" b="1" i="1" dirty="0"/>
              <a:t>The legacy of the New Deal influenced the public’s belief in the responsibility of government to deliver public services, to intervene in the economy, and to act in ways that promote the general welfare</a:t>
            </a:r>
            <a:r>
              <a:rPr lang="en-US" b="1" i="1" dirty="0" smtClean="0"/>
              <a:t>.</a:t>
            </a:r>
          </a:p>
          <a:p>
            <a:r>
              <a:rPr lang="en-US" b="1" i="1" dirty="0"/>
              <a:t>Works Progress Administration (WPA) became the main federal relief agency and provided direct payment to people for immediate help</a:t>
            </a:r>
            <a:r>
              <a:rPr lang="en-US" i="1" dirty="0"/>
              <a:t> </a:t>
            </a:r>
          </a:p>
          <a:p>
            <a:pPr lvl="0"/>
            <a:endParaRPr lang="en-US" dirty="0"/>
          </a:p>
          <a:p>
            <a:endParaRPr lang="en-US" dirty="0"/>
          </a:p>
        </p:txBody>
      </p:sp>
      <p:sp>
        <p:nvSpPr>
          <p:cNvPr id="4" name="Title 3"/>
          <p:cNvSpPr>
            <a:spLocks noGrp="1"/>
          </p:cNvSpPr>
          <p:nvPr>
            <p:ph type="title"/>
          </p:nvPr>
        </p:nvSpPr>
        <p:spPr/>
        <p:txBody>
          <a:bodyPr/>
          <a:lstStyle/>
          <a:p>
            <a:r>
              <a:rPr lang="en-US" dirty="0" smtClean="0"/>
              <a:t>Legislative Accomplishments </a:t>
            </a:r>
            <a:endParaRPr lang="en-US" dirty="0"/>
          </a:p>
        </p:txBody>
      </p:sp>
    </p:spTree>
    <p:extLst>
      <p:ext uri="{BB962C8B-B14F-4D97-AF65-F5344CB8AC3E}">
        <p14:creationId xmlns:p14="http://schemas.microsoft.com/office/powerpoint/2010/main" val="30162672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Onset of the Great Depression </a:t>
            </a:r>
            <a:endParaRPr lang="en-US" dirty="0"/>
          </a:p>
        </p:txBody>
      </p:sp>
      <p:sp>
        <p:nvSpPr>
          <p:cNvPr id="5" name="Text Placeholder 4"/>
          <p:cNvSpPr>
            <a:spLocks noGrp="1"/>
          </p:cNvSpPr>
          <p:nvPr>
            <p:ph type="body" idx="1"/>
          </p:nvPr>
        </p:nvSpPr>
        <p:spPr/>
        <p:txBody>
          <a:bodyPr/>
          <a:lstStyle/>
          <a:p>
            <a:r>
              <a:rPr lang="en-US" dirty="0" smtClean="0"/>
              <a:t>1929-1932</a:t>
            </a:r>
            <a:endParaRPr lang="en-US" dirty="0"/>
          </a:p>
        </p:txBody>
      </p:sp>
    </p:spTree>
    <p:extLst>
      <p:ext uri="{BB962C8B-B14F-4D97-AF65-F5344CB8AC3E}">
        <p14:creationId xmlns:p14="http://schemas.microsoft.com/office/powerpoint/2010/main" val="55240536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FDR had support of new Democrats AND progressive Republicans </a:t>
            </a:r>
          </a:p>
          <a:p>
            <a:r>
              <a:rPr lang="en-US" dirty="0" smtClean="0"/>
              <a:t>FDR vs </a:t>
            </a:r>
            <a:r>
              <a:rPr lang="en-US" smtClean="0"/>
              <a:t>R. Alfred </a:t>
            </a:r>
            <a:r>
              <a:rPr lang="en-US" dirty="0" smtClean="0"/>
              <a:t>M. Landon </a:t>
            </a:r>
          </a:p>
          <a:p>
            <a:r>
              <a:rPr lang="en-US" dirty="0" smtClean="0"/>
              <a:t>Roosevelt’s victory is one of the biggest landslides in American history </a:t>
            </a:r>
            <a:endParaRPr lang="en-US" dirty="0"/>
          </a:p>
        </p:txBody>
      </p:sp>
      <p:sp>
        <p:nvSpPr>
          <p:cNvPr id="3" name="Title 2"/>
          <p:cNvSpPr>
            <a:spLocks noGrp="1"/>
          </p:cNvSpPr>
          <p:nvPr>
            <p:ph type="title"/>
          </p:nvPr>
        </p:nvSpPr>
        <p:spPr/>
        <p:txBody>
          <a:bodyPr/>
          <a:lstStyle/>
          <a:p>
            <a:r>
              <a:rPr lang="en-US" dirty="0" smtClean="0"/>
              <a:t>1936 Election </a:t>
            </a:r>
            <a:endParaRPr lang="en-US" dirty="0"/>
          </a:p>
        </p:txBody>
      </p:sp>
    </p:spTree>
    <p:extLst>
      <p:ext uri="{BB962C8B-B14F-4D97-AF65-F5344CB8AC3E}">
        <p14:creationId xmlns:p14="http://schemas.microsoft.com/office/powerpoint/2010/main" val="30689732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Deal’s Impact on Society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9797587"/>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Migrants and Minorities in the West </a:t>
            </a:r>
            <a:endParaRPr lang="en-US" sz="4800" dirty="0"/>
          </a:p>
        </p:txBody>
      </p:sp>
      <p:sp>
        <p:nvSpPr>
          <p:cNvPr id="2" name="Content Placeholder 1"/>
          <p:cNvSpPr>
            <a:spLocks noGrp="1"/>
          </p:cNvSpPr>
          <p:nvPr>
            <p:ph sz="quarter" idx="13"/>
          </p:nvPr>
        </p:nvSpPr>
        <p:spPr>
          <a:xfrm>
            <a:off x="253169" y="2209800"/>
            <a:ext cx="3803904" cy="3877056"/>
          </a:xfrm>
        </p:spPr>
        <p:txBody>
          <a:bodyPr/>
          <a:lstStyle/>
          <a:p>
            <a:r>
              <a:rPr lang="en-US" dirty="0" smtClean="0"/>
              <a:t>Agriculture in CA during the 1920s and 30s is big business</a:t>
            </a:r>
          </a:p>
          <a:p>
            <a:r>
              <a:rPr lang="en-US" dirty="0"/>
              <a:t>Chinese Exclusion Act </a:t>
            </a:r>
            <a:r>
              <a:rPr lang="en-US" dirty="0" smtClean="0"/>
              <a:t>repealed  </a:t>
            </a:r>
            <a:endParaRPr lang="en-US" dirty="0"/>
          </a:p>
          <a:p>
            <a:endParaRPr lang="en-US" dirty="0" smtClean="0"/>
          </a:p>
        </p:txBody>
      </p:sp>
      <p:sp>
        <p:nvSpPr>
          <p:cNvPr id="4" name="Content Placeholder 3"/>
          <p:cNvSpPr>
            <a:spLocks noGrp="1"/>
          </p:cNvSpPr>
          <p:nvPr>
            <p:ph sz="quarter" idx="14"/>
          </p:nvPr>
        </p:nvSpPr>
        <p:spPr/>
        <p:txBody>
          <a:bodyPr/>
          <a:lstStyle/>
          <a:p>
            <a:endParaRPr lang="en-US"/>
          </a:p>
        </p:txBody>
      </p:sp>
      <p:pic>
        <p:nvPicPr>
          <p:cNvPr id="1026" name="Picture 2" descr="Image result for migrant workers working in california 1920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057400"/>
            <a:ext cx="4982974" cy="394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67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Severe drought from 1930-1941 in OK, TX, NM, CO, AR, and KS </a:t>
            </a:r>
          </a:p>
          <a:p>
            <a:r>
              <a:rPr lang="en-US" dirty="0" smtClean="0"/>
              <a:t>Farmers had stripped the land of native vegetation to farm and nothing was left to hold down the soil causing huge clouds of dust to cover the land</a:t>
            </a:r>
          </a:p>
          <a:p>
            <a:r>
              <a:rPr lang="en-US" dirty="0" smtClean="0"/>
              <a:t>Destroyed crops and caused mass exodus </a:t>
            </a:r>
          </a:p>
          <a:p>
            <a:r>
              <a:rPr lang="en-US" dirty="0" smtClean="0"/>
              <a:t>“Okies”</a:t>
            </a:r>
          </a:p>
          <a:p>
            <a:r>
              <a:rPr lang="en-US" i="1" dirty="0" smtClean="0"/>
              <a:t>Grapes of Wrath- </a:t>
            </a:r>
            <a:r>
              <a:rPr lang="en-US" dirty="0" smtClean="0"/>
              <a:t>John Steinbeck </a:t>
            </a:r>
            <a:r>
              <a:rPr lang="en-US" i="1" dirty="0" smtClean="0"/>
              <a:t> </a:t>
            </a:r>
            <a:endParaRPr lang="en-US" i="1" dirty="0"/>
          </a:p>
        </p:txBody>
      </p:sp>
      <p:sp>
        <p:nvSpPr>
          <p:cNvPr id="3" name="Title 2"/>
          <p:cNvSpPr>
            <a:spLocks noGrp="1"/>
          </p:cNvSpPr>
          <p:nvPr>
            <p:ph type="title"/>
          </p:nvPr>
        </p:nvSpPr>
        <p:spPr/>
        <p:txBody>
          <a:bodyPr/>
          <a:lstStyle/>
          <a:p>
            <a:r>
              <a:rPr lang="en-US" dirty="0" smtClean="0"/>
              <a:t>Dust Bowl </a:t>
            </a:r>
            <a:endParaRPr lang="en-US" dirty="0"/>
          </a:p>
        </p:txBody>
      </p:sp>
    </p:spTree>
    <p:extLst>
      <p:ext uri="{BB962C8B-B14F-4D97-AF65-F5344CB8AC3E}">
        <p14:creationId xmlns:p14="http://schemas.microsoft.com/office/powerpoint/2010/main" val="3761489856"/>
      </p:ext>
    </p:extLst>
  </p:cSld>
  <p:clrMapOvr>
    <a:masterClrMapping/>
  </p:clrMapOvr>
  <p:transition spd="slow">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 y="622300"/>
            <a:ext cx="8636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p:cNvSpPr txBox="1">
            <a:spLocks noChangeArrowheads="1"/>
          </p:cNvSpPr>
          <p:nvPr/>
        </p:nvSpPr>
        <p:spPr bwMode="auto">
          <a:xfrm>
            <a:off x="7907338" y="6604000"/>
            <a:ext cx="1236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200" b="1">
                <a:latin typeface="Arial" pitchFamily="34" charset="0"/>
              </a:rPr>
              <a:t>Map 33-1 p765</a:t>
            </a:r>
          </a:p>
        </p:txBody>
      </p:sp>
    </p:spTree>
    <p:extLst>
      <p:ext uri="{BB962C8B-B14F-4D97-AF65-F5344CB8AC3E}">
        <p14:creationId xmlns:p14="http://schemas.microsoft.com/office/powerpoint/2010/main" val="2249687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600200"/>
            <a:ext cx="2514599" cy="5029200"/>
          </a:xfrm>
        </p:spPr>
        <p:txBody>
          <a:bodyPr/>
          <a:lstStyle/>
          <a:p>
            <a:r>
              <a:rPr lang="en-US" dirty="0" smtClean="0"/>
              <a:t>When one of these storms would roll through- the sun and sky could be blotted out as far away as New York </a:t>
            </a:r>
            <a:endParaRPr lang="en-US" dirty="0"/>
          </a:p>
        </p:txBody>
      </p:sp>
      <p:pic>
        <p:nvPicPr>
          <p:cNvPr id="8194" name="Picture 2" descr="http://upload.wikimedia.org/wikipedia/commons/3/34/Dust-storm-Texas-1935.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935" y="0"/>
            <a:ext cx="626806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ust Sto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434255"/>
            <a:ext cx="519545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07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628" y="685800"/>
            <a:ext cx="3962400" cy="5029200"/>
          </a:xfrm>
        </p:spPr>
        <p:txBody>
          <a:bodyPr>
            <a:normAutofit/>
          </a:bodyPr>
          <a:lstStyle/>
          <a:p>
            <a:r>
              <a:rPr lang="en-US" sz="3200" b="1" dirty="0" smtClean="0"/>
              <a:t>Migrant Mother: By Dorothea Lange </a:t>
            </a:r>
            <a:endParaRPr lang="en-US" sz="3200" b="1" dirty="0"/>
          </a:p>
        </p:txBody>
      </p:sp>
      <p:pic>
        <p:nvPicPr>
          <p:cNvPr id="1030" name="Picture 6" descr="http://media.npr.org/assets/img/2010/04/28/lange1_custom_custom-476731ac7043e64e47c7d30efedbe45fff0c566e-s6-c3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46479"/>
            <a:ext cx="5105400" cy="660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404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1</a:t>
            </a:r>
            <a:r>
              <a:rPr lang="en-US" baseline="30000" dirty="0" smtClean="0"/>
              <a:t>st</a:t>
            </a:r>
            <a:r>
              <a:rPr lang="en-US" dirty="0" smtClean="0"/>
              <a:t> time Americans experienced the federal gov’t as a part of their everyday lives</a:t>
            </a:r>
          </a:p>
          <a:p>
            <a:r>
              <a:rPr lang="en-US" dirty="0" smtClean="0"/>
              <a:t>Fed gov’t took primary responsibility of welfare of people </a:t>
            </a:r>
          </a:p>
          <a:p>
            <a:r>
              <a:rPr lang="en-US" dirty="0" smtClean="0"/>
              <a:t>Complete transformation of the Democratic party  </a:t>
            </a:r>
            <a:endParaRPr lang="en-US" dirty="0"/>
          </a:p>
        </p:txBody>
      </p:sp>
      <p:sp>
        <p:nvSpPr>
          <p:cNvPr id="5" name="Title 4"/>
          <p:cNvSpPr>
            <a:spLocks noGrp="1"/>
          </p:cNvSpPr>
          <p:nvPr>
            <p:ph type="title"/>
          </p:nvPr>
        </p:nvSpPr>
        <p:spPr>
          <a:xfrm>
            <a:off x="304800" y="304800"/>
            <a:ext cx="8139953" cy="1319606"/>
          </a:xfrm>
        </p:spPr>
        <p:txBody>
          <a:bodyPr/>
          <a:lstStyle/>
          <a:p>
            <a:r>
              <a:rPr lang="en-US" dirty="0" smtClean="0"/>
              <a:t>Legacies of the New Deal </a:t>
            </a:r>
            <a:endParaRPr lang="en-US" dirty="0"/>
          </a:p>
        </p:txBody>
      </p:sp>
    </p:spTree>
    <p:extLst>
      <p:ext uri="{BB962C8B-B14F-4D97-AF65-F5344CB8AC3E}">
        <p14:creationId xmlns:p14="http://schemas.microsoft.com/office/powerpoint/2010/main" val="34989646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World at War </a:t>
            </a:r>
            <a:endParaRPr lang="en-US" dirty="0"/>
          </a:p>
        </p:txBody>
      </p:sp>
      <p:sp>
        <p:nvSpPr>
          <p:cNvPr id="5" name="Text Placeholder 4"/>
          <p:cNvSpPr>
            <a:spLocks noGrp="1"/>
          </p:cNvSpPr>
          <p:nvPr>
            <p:ph type="body" idx="1"/>
          </p:nvPr>
        </p:nvSpPr>
        <p:spPr/>
        <p:txBody>
          <a:bodyPr>
            <a:normAutofit/>
          </a:bodyPr>
          <a:lstStyle/>
          <a:p>
            <a:r>
              <a:rPr lang="en-US" sz="2800" dirty="0" smtClean="0"/>
              <a:t>WWII: 1939-1945</a:t>
            </a:r>
            <a:endParaRPr lang="en-US" sz="2800" dirty="0"/>
          </a:p>
        </p:txBody>
      </p:sp>
    </p:spTree>
    <p:extLst>
      <p:ext uri="{BB962C8B-B14F-4D97-AF65-F5344CB8AC3E}">
        <p14:creationId xmlns:p14="http://schemas.microsoft.com/office/powerpoint/2010/main" val="3243027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Rise of Fascism </a:t>
            </a:r>
            <a:endParaRPr lang="en-US" dirty="0"/>
          </a:p>
        </p:txBody>
      </p:sp>
      <p:sp>
        <p:nvSpPr>
          <p:cNvPr id="5" name="Content Placeholder 4"/>
          <p:cNvSpPr>
            <a:spLocks noGrp="1"/>
          </p:cNvSpPr>
          <p:nvPr>
            <p:ph sz="quarter" idx="13"/>
          </p:nvPr>
        </p:nvSpPr>
        <p:spPr>
          <a:xfrm>
            <a:off x="152400" y="1952245"/>
            <a:ext cx="3803904" cy="3877056"/>
          </a:xfrm>
        </p:spPr>
        <p:txBody>
          <a:bodyPr>
            <a:normAutofit/>
          </a:bodyPr>
          <a:lstStyle/>
          <a:p>
            <a:pPr lvl="0"/>
            <a:r>
              <a:rPr lang="en-US" b="1" i="1" dirty="0"/>
              <a:t>During the 1930s, a militaristic Japan invaded and brutalized Manchuria and China as it sought military and economic domination over Asia. </a:t>
            </a:r>
            <a:endParaRPr lang="en-US" dirty="0"/>
          </a:p>
          <a:p>
            <a:endParaRPr lang="en-US" dirty="0"/>
          </a:p>
        </p:txBody>
      </p:sp>
      <p:sp>
        <p:nvSpPr>
          <p:cNvPr id="6" name="Content Placeholder 5"/>
          <p:cNvSpPr>
            <a:spLocks noGrp="1"/>
          </p:cNvSpPr>
          <p:nvPr>
            <p:ph sz="quarter" idx="14"/>
          </p:nvPr>
        </p:nvSpPr>
        <p:spPr/>
        <p:txBody>
          <a:bodyPr/>
          <a:lstStyle/>
          <a:p>
            <a:endParaRPr lang="en-US" dirty="0"/>
          </a:p>
        </p:txBody>
      </p:sp>
      <p:pic>
        <p:nvPicPr>
          <p:cNvPr id="15362" name="Picture 2" descr="http://go.hrw.com/venus_images/0531MC23.gi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133600"/>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3062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b="1" i="1" dirty="0" smtClean="0"/>
              <a:t>Business was booming, but investments were made with borrowed money </a:t>
            </a:r>
          </a:p>
          <a:p>
            <a:r>
              <a:rPr lang="en-US" dirty="0" smtClean="0"/>
              <a:t> “Black Tuesday” </a:t>
            </a:r>
          </a:p>
          <a:p>
            <a:r>
              <a:rPr lang="en-US" dirty="0" smtClean="0"/>
              <a:t>Long-standing weaknesses exposed in economy </a:t>
            </a:r>
          </a:p>
          <a:p>
            <a:pPr lvl="0"/>
            <a:r>
              <a:rPr lang="en-US" b="1" i="1" dirty="0" smtClean="0"/>
              <a:t>Causes of the Great Depression: </a:t>
            </a:r>
            <a:r>
              <a:rPr lang="en-US" b="1" i="1" dirty="0"/>
              <a:t>The stock market crash of 1929 and collapse of stock </a:t>
            </a:r>
            <a:r>
              <a:rPr lang="en-US" b="1" i="1" dirty="0" smtClean="0"/>
              <a:t>prices</a:t>
            </a:r>
          </a:p>
          <a:p>
            <a:pPr lvl="0"/>
            <a:r>
              <a:rPr lang="en-US" dirty="0" smtClean="0"/>
              <a:t>Banks and businesses fail</a:t>
            </a:r>
          </a:p>
          <a:p>
            <a:pPr lvl="0"/>
            <a:r>
              <a:rPr lang="en-US" dirty="0" smtClean="0"/>
              <a:t>12 million people are now out of work </a:t>
            </a:r>
            <a:endParaRPr lang="en-US" dirty="0"/>
          </a:p>
          <a:p>
            <a:endParaRPr lang="en-US" dirty="0"/>
          </a:p>
        </p:txBody>
      </p:sp>
      <p:sp>
        <p:nvSpPr>
          <p:cNvPr id="4" name="Title 3"/>
          <p:cNvSpPr>
            <a:spLocks noGrp="1"/>
          </p:cNvSpPr>
          <p:nvPr>
            <p:ph type="title"/>
          </p:nvPr>
        </p:nvSpPr>
        <p:spPr/>
        <p:txBody>
          <a:bodyPr/>
          <a:lstStyle/>
          <a:p>
            <a:r>
              <a:rPr lang="en-US" dirty="0" smtClean="0"/>
              <a:t>Causes and Consequences </a:t>
            </a:r>
            <a:endParaRPr lang="en-US" dirty="0"/>
          </a:p>
        </p:txBody>
      </p:sp>
    </p:spTree>
    <p:extLst>
      <p:ext uri="{BB962C8B-B14F-4D97-AF65-F5344CB8AC3E}">
        <p14:creationId xmlns:p14="http://schemas.microsoft.com/office/powerpoint/2010/main" val="212923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365760" lvl="1">
              <a:buFont typeface="Wingdings" pitchFamily="2" charset="2"/>
              <a:buChar char=""/>
            </a:pPr>
            <a:r>
              <a:rPr lang="en-US" sz="2400" b="1" i="1" dirty="0"/>
              <a:t>The United States refused to recognize Japanese conquests in Asia and imposed an embargo on exports of oil and steel to Japan. Tensions rose, but both countries negotiated to avoid war.</a:t>
            </a:r>
            <a:endParaRPr lang="en-US" sz="2400" dirty="0"/>
          </a:p>
          <a:p>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33461862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Rape of Nanking </a:t>
            </a:r>
            <a:endParaRPr lang="en-US" dirty="0"/>
          </a:p>
        </p:txBody>
      </p:sp>
      <p:sp>
        <p:nvSpPr>
          <p:cNvPr id="2" name="Content Placeholder 1"/>
          <p:cNvSpPr>
            <a:spLocks noGrp="1"/>
          </p:cNvSpPr>
          <p:nvPr>
            <p:ph sz="quarter" idx="13"/>
          </p:nvPr>
        </p:nvSpPr>
        <p:spPr/>
        <p:txBody>
          <a:bodyPr>
            <a:normAutofit lnSpcReduction="10000"/>
          </a:bodyPr>
          <a:lstStyle/>
          <a:p>
            <a:r>
              <a:rPr lang="en-US" dirty="0"/>
              <a:t>Japanese atrocities against Chinese in Nanking </a:t>
            </a:r>
          </a:p>
          <a:p>
            <a:pPr lvl="1"/>
            <a:r>
              <a:rPr lang="en-US" dirty="0"/>
              <a:t>Over 300,000 Chinese murdered </a:t>
            </a:r>
          </a:p>
          <a:p>
            <a:pPr marL="342900" lvl="1" indent="-342900"/>
            <a:endParaRPr lang="en-US" sz="2400" b="1" i="1" dirty="0" smtClean="0"/>
          </a:p>
          <a:p>
            <a:pPr marL="342900" lvl="1" indent="-342900"/>
            <a:r>
              <a:rPr lang="en-US" sz="2400" b="1" i="1" dirty="0" smtClean="0"/>
              <a:t>The </a:t>
            </a:r>
            <a:r>
              <a:rPr lang="en-US" sz="2400" b="1" i="1" dirty="0"/>
              <a:t>League of Nations condemned the aggression, and Japan withdrew from the League</a:t>
            </a:r>
            <a:r>
              <a:rPr lang="en-US" sz="2400" b="1" i="1" dirty="0" smtClean="0"/>
              <a:t>.</a:t>
            </a:r>
            <a:endParaRPr lang="en-US" dirty="0" smtClean="0"/>
          </a:p>
          <a:p>
            <a:pPr lvl="1"/>
            <a:endParaRPr lang="en-US" dirty="0"/>
          </a:p>
          <a:p>
            <a:pPr marL="411480" lvl="1" indent="0">
              <a:buNone/>
            </a:pPr>
            <a:endParaRPr lang="en-US" dirty="0"/>
          </a:p>
        </p:txBody>
      </p:sp>
      <p:sp>
        <p:nvSpPr>
          <p:cNvPr id="4" name="Content Placeholder 3"/>
          <p:cNvSpPr>
            <a:spLocks noGrp="1"/>
          </p:cNvSpPr>
          <p:nvPr>
            <p:ph sz="quarter" idx="14"/>
          </p:nvPr>
        </p:nvSpPr>
        <p:spPr/>
        <p:txBody>
          <a:bodyPr/>
          <a:lstStyle/>
          <a:p>
            <a:endParaRPr lang="en-US"/>
          </a:p>
        </p:txBody>
      </p:sp>
      <p:pic>
        <p:nvPicPr>
          <p:cNvPr id="17410" name="Picture 2" descr="http://factsanddetails.com/media/2/20080218-corpseditch%20najingh%20massa%20history%20wiz.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209800"/>
            <a:ext cx="3697941"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992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Fascism </a:t>
            </a:r>
            <a:r>
              <a:rPr lang="en-US" dirty="0" err="1" smtClean="0"/>
              <a:t>Con’t</a:t>
            </a:r>
            <a:r>
              <a:rPr lang="en-US" dirty="0" smtClean="0"/>
              <a:t>…</a:t>
            </a:r>
            <a:endParaRPr lang="en-US" dirty="0"/>
          </a:p>
        </p:txBody>
      </p:sp>
      <p:sp>
        <p:nvSpPr>
          <p:cNvPr id="2" name="Content Placeholder 1"/>
          <p:cNvSpPr>
            <a:spLocks noGrp="1"/>
          </p:cNvSpPr>
          <p:nvPr>
            <p:ph sz="quarter" idx="13"/>
          </p:nvPr>
        </p:nvSpPr>
        <p:spPr/>
        <p:txBody>
          <a:bodyPr>
            <a:normAutofit/>
          </a:bodyPr>
          <a:lstStyle/>
          <a:p>
            <a:r>
              <a:rPr lang="en-US" dirty="0" smtClean="0"/>
              <a:t>Italy invades and conquers Ethiopia by 1936</a:t>
            </a:r>
          </a:p>
          <a:p>
            <a:r>
              <a:rPr lang="en-US" dirty="0" smtClean="0"/>
              <a:t>Rise of Hitler and the Nazi Party</a:t>
            </a:r>
          </a:p>
          <a:p>
            <a:r>
              <a:rPr lang="en-US" i="1" dirty="0" smtClean="0"/>
              <a:t>Mein </a:t>
            </a:r>
            <a:r>
              <a:rPr lang="en-US" i="1" dirty="0" err="1" smtClean="0"/>
              <a:t>Kampf</a:t>
            </a:r>
            <a:endParaRPr lang="en-US" i="1" dirty="0" smtClean="0"/>
          </a:p>
          <a:p>
            <a:r>
              <a:rPr lang="en-US" dirty="0" smtClean="0"/>
              <a:t>Britain and France appease Hitler</a:t>
            </a:r>
          </a:p>
        </p:txBody>
      </p:sp>
      <p:sp>
        <p:nvSpPr>
          <p:cNvPr id="4" name="Content Placeholder 3"/>
          <p:cNvSpPr>
            <a:spLocks noGrp="1"/>
          </p:cNvSpPr>
          <p:nvPr>
            <p:ph sz="quarter" idx="14"/>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524000"/>
            <a:ext cx="4191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1577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Isolationists vs Interventionists </a:t>
            </a:r>
            <a:endParaRPr lang="en-US" sz="4800" dirty="0"/>
          </a:p>
        </p:txBody>
      </p:sp>
      <p:sp>
        <p:nvSpPr>
          <p:cNvPr id="2" name="Content Placeholder 1"/>
          <p:cNvSpPr>
            <a:spLocks noGrp="1"/>
          </p:cNvSpPr>
          <p:nvPr>
            <p:ph sz="quarter" idx="13"/>
          </p:nvPr>
        </p:nvSpPr>
        <p:spPr>
          <a:xfrm>
            <a:off x="0" y="2147455"/>
            <a:ext cx="3803904" cy="3877056"/>
          </a:xfrm>
        </p:spPr>
        <p:txBody>
          <a:bodyPr/>
          <a:lstStyle/>
          <a:p>
            <a:r>
              <a:rPr lang="en-US" dirty="0" smtClean="0"/>
              <a:t>US very limited in international affairs in the early 1930s</a:t>
            </a:r>
          </a:p>
          <a:p>
            <a:r>
              <a:rPr lang="en-US" dirty="0" smtClean="0"/>
              <a:t>Neutrality Act of 1935 and Gerald P. Nye </a:t>
            </a:r>
          </a:p>
          <a:p>
            <a:r>
              <a:rPr lang="en-US" dirty="0" smtClean="0"/>
              <a:t>Munich Conference in Sept. 1938</a:t>
            </a:r>
          </a:p>
          <a:p>
            <a:pPr lvl="1"/>
            <a:r>
              <a:rPr lang="en-US" dirty="0" smtClean="0"/>
              <a:t>Sudetenland</a:t>
            </a:r>
          </a:p>
          <a:p>
            <a:endParaRPr lang="en-US" dirty="0" smtClean="0"/>
          </a:p>
        </p:txBody>
      </p:sp>
      <p:sp>
        <p:nvSpPr>
          <p:cNvPr id="4" name="Content Placeholder 3"/>
          <p:cNvSpPr>
            <a:spLocks noGrp="1"/>
          </p:cNvSpPr>
          <p:nvPr>
            <p:ph sz="quarter" idx="14"/>
          </p:nvPr>
        </p:nvSpPr>
        <p:spPr/>
        <p:txBody>
          <a:bodyPr/>
          <a:lstStyle/>
          <a:p>
            <a:endParaRPr lang="en-US"/>
          </a:p>
        </p:txBody>
      </p:sp>
      <p:pic>
        <p:nvPicPr>
          <p:cNvPr id="1026" name="Picture 2" descr="Image result for sudente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09800"/>
            <a:ext cx="5229225"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334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lvl="1"/>
            <a:r>
              <a:rPr lang="en-US" sz="2400" b="1" i="1" dirty="0"/>
              <a:t>On</a:t>
            </a:r>
            <a:r>
              <a:rPr lang="en-US" sz="2400" dirty="0"/>
              <a:t> </a:t>
            </a:r>
            <a:r>
              <a:rPr lang="en-US" sz="2400" b="1" i="1" dirty="0"/>
              <a:t>September 1, 1939, German troops attacked Poland; two days later Britain and France declared war on Germany. World War II had begun.</a:t>
            </a:r>
            <a:endParaRPr lang="en-US" sz="2400" dirty="0"/>
          </a:p>
          <a:p>
            <a:r>
              <a:rPr lang="en-US" dirty="0" smtClean="0"/>
              <a:t>Aug 1939, Hitler signs Nonaggression Pact with Soviet Union (breaks it in 1941 w/Operation Barbarossa) </a:t>
            </a:r>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spTree>
    <p:extLst>
      <p:ext uri="{BB962C8B-B14F-4D97-AF65-F5344CB8AC3E}">
        <p14:creationId xmlns:p14="http://schemas.microsoft.com/office/powerpoint/2010/main" val="1721637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905000"/>
            <a:ext cx="6705600" cy="4851400"/>
          </a:xfrm>
        </p:spPr>
        <p:txBody>
          <a:bodyPr>
            <a:normAutofit/>
          </a:bodyPr>
          <a:lstStyle/>
          <a:p>
            <a:endParaRPr lang="en-US" dirty="0"/>
          </a:p>
          <a:p>
            <a:pPr lvl="1"/>
            <a:r>
              <a:rPr lang="en-US" sz="2400" b="1" i="1" dirty="0"/>
              <a:t>During the first two years US officially neutral </a:t>
            </a:r>
            <a:endParaRPr lang="en-US" sz="2400" dirty="0"/>
          </a:p>
          <a:p>
            <a:pPr lvl="1"/>
            <a:r>
              <a:rPr lang="en-US" sz="2400" b="1" i="1" dirty="0"/>
              <a:t>During this time Germany overran France and most of Europe and pounded Britain from the air (The Battle of </a:t>
            </a:r>
            <a:r>
              <a:rPr lang="en-US" sz="2400" b="1" i="1" dirty="0" smtClean="0"/>
              <a:t>Britain)</a:t>
            </a:r>
          </a:p>
          <a:p>
            <a:pPr lvl="1"/>
            <a:r>
              <a:rPr lang="en-US" sz="2400" b="1" i="1" dirty="0"/>
              <a:t>Despite strong isolationist sentiment at home, the United States increasingly helped Britain. It gave Britain war supplies and old naval warships in return for military bases in Bermuda and the Caribbean. </a:t>
            </a:r>
            <a:endParaRPr lang="en-US" sz="2400" dirty="0"/>
          </a:p>
          <a:p>
            <a:pPr lvl="1"/>
            <a:endParaRPr lang="en-US" sz="2400" dirty="0"/>
          </a:p>
        </p:txBody>
      </p:sp>
      <p:sp>
        <p:nvSpPr>
          <p:cNvPr id="3" name="Title 2"/>
          <p:cNvSpPr>
            <a:spLocks noGrp="1"/>
          </p:cNvSpPr>
          <p:nvPr>
            <p:ph type="title"/>
          </p:nvPr>
        </p:nvSpPr>
        <p:spPr/>
        <p:txBody>
          <a:bodyPr/>
          <a:lstStyle/>
          <a:p>
            <a:r>
              <a:rPr lang="en-US" sz="4800" dirty="0" smtClean="0"/>
              <a:t>Retreat from Isolationism </a:t>
            </a:r>
            <a:endParaRPr lang="en-US" sz="4800"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362200"/>
            <a:ext cx="23749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218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057401"/>
            <a:ext cx="2514600" cy="4419600"/>
          </a:xfrm>
        </p:spPr>
        <p:txBody>
          <a:bodyPr/>
          <a:lstStyle/>
          <a:p>
            <a:r>
              <a:rPr lang="en-US" dirty="0" smtClean="0"/>
              <a:t>“The Only Way We Can Save Her”</a:t>
            </a:r>
          </a:p>
          <a:p>
            <a:pPr marL="0" indent="0">
              <a:buNone/>
            </a:pPr>
            <a:endParaRPr lang="en-US" dirty="0"/>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0" y="254000"/>
            <a:ext cx="5651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3269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FDR wins for a 3</a:t>
            </a:r>
            <a:r>
              <a:rPr lang="en-US" baseline="30000" dirty="0" smtClean="0"/>
              <a:t>rd</a:t>
            </a:r>
            <a:r>
              <a:rPr lang="en-US" dirty="0" smtClean="0"/>
              <a:t> term</a:t>
            </a:r>
          </a:p>
          <a:p>
            <a:r>
              <a:rPr lang="en-US" dirty="0" smtClean="0"/>
              <a:t>Lend-Lease Act is passed to help allies </a:t>
            </a:r>
            <a:endParaRPr lang="en-US" dirty="0"/>
          </a:p>
          <a:p>
            <a:pPr lvl="1"/>
            <a:r>
              <a:rPr lang="en-US" sz="2400" b="1" i="1" dirty="0"/>
              <a:t>Franklin Roosevelt compared it to “lending a garden hose to a next-door neighbor whose house is on fire.”</a:t>
            </a:r>
            <a:endParaRPr lang="en-US" sz="2400" dirty="0"/>
          </a:p>
          <a:p>
            <a:pPr lvl="1"/>
            <a:endParaRPr lang="en-US" dirty="0"/>
          </a:p>
        </p:txBody>
      </p:sp>
      <p:sp>
        <p:nvSpPr>
          <p:cNvPr id="3" name="Title 2"/>
          <p:cNvSpPr>
            <a:spLocks noGrp="1"/>
          </p:cNvSpPr>
          <p:nvPr>
            <p:ph type="title"/>
          </p:nvPr>
        </p:nvSpPr>
        <p:spPr/>
        <p:txBody>
          <a:bodyPr/>
          <a:lstStyle/>
          <a:p>
            <a:r>
              <a:rPr lang="en-US" dirty="0" smtClean="0"/>
              <a:t>1940 Election and 3</a:t>
            </a:r>
            <a:r>
              <a:rPr lang="en-US" baseline="30000" dirty="0" smtClean="0"/>
              <a:t>rd</a:t>
            </a:r>
            <a:r>
              <a:rPr lang="en-US" dirty="0" smtClean="0"/>
              <a:t> Term </a:t>
            </a:r>
            <a:endParaRPr lang="en-US" dirty="0"/>
          </a:p>
        </p:txBody>
      </p:sp>
    </p:spTree>
    <p:extLst>
      <p:ext uri="{BB962C8B-B14F-4D97-AF65-F5344CB8AC3E}">
        <p14:creationId xmlns:p14="http://schemas.microsoft.com/office/powerpoint/2010/main" val="26060762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5029200"/>
            <a:ext cx="7682753" cy="1676400"/>
          </a:xfrm>
        </p:spPr>
        <p:txBody>
          <a:bodyPr/>
          <a:lstStyle/>
          <a:p>
            <a:r>
              <a:rPr lang="en-US" dirty="0" smtClean="0"/>
              <a:t>Main flow of Lend-Lease Aid </a:t>
            </a:r>
            <a:endParaRPr lang="en-US" dirty="0"/>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3648"/>
            <a:ext cx="8636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3603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Tension b/t Japan and America throughout the 1930s </a:t>
            </a:r>
          </a:p>
          <a:p>
            <a:r>
              <a:rPr lang="en-US" dirty="0" smtClean="0"/>
              <a:t>Japan signs Tri-Partite Act with Germany and Italy in 1940</a:t>
            </a:r>
          </a:p>
          <a:p>
            <a:r>
              <a:rPr lang="en-US" dirty="0" smtClean="0"/>
              <a:t>US places trade embargo on Japan after Japan occupies part of French Indo-China </a:t>
            </a:r>
            <a:endParaRPr lang="en-US" dirty="0"/>
          </a:p>
        </p:txBody>
      </p:sp>
      <p:sp>
        <p:nvSpPr>
          <p:cNvPr id="3" name="Title 2"/>
          <p:cNvSpPr>
            <a:spLocks noGrp="1"/>
          </p:cNvSpPr>
          <p:nvPr>
            <p:ph type="title"/>
          </p:nvPr>
        </p:nvSpPr>
        <p:spPr/>
        <p:txBody>
          <a:bodyPr/>
          <a:lstStyle/>
          <a:p>
            <a:r>
              <a:rPr lang="en-US" sz="4800" dirty="0" smtClean="0"/>
              <a:t>The Attack on Pearl Harbor </a:t>
            </a:r>
            <a:endParaRPr lang="en-US" sz="4800" dirty="0"/>
          </a:p>
        </p:txBody>
      </p:sp>
    </p:spTree>
    <p:extLst>
      <p:ext uri="{BB962C8B-B14F-4D97-AF65-F5344CB8AC3E}">
        <p14:creationId xmlns:p14="http://schemas.microsoft.com/office/powerpoint/2010/main" val="2174592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Foreign markets began to rely on US help but with the depression we could no longer afford to do so</a:t>
            </a:r>
          </a:p>
          <a:p>
            <a:pPr lvl="1"/>
            <a:r>
              <a:rPr lang="en-US" dirty="0" smtClean="0"/>
              <a:t>This disrupts European financial system </a:t>
            </a:r>
          </a:p>
          <a:p>
            <a:r>
              <a:rPr lang="en-US" b="1" i="1" dirty="0"/>
              <a:t>Hawley-Smoot Tariff of 1930</a:t>
            </a:r>
            <a:r>
              <a:rPr lang="en-US" dirty="0"/>
              <a:t> </a:t>
            </a:r>
            <a:r>
              <a:rPr lang="en-US" b="1" i="1" dirty="0"/>
              <a:t>raised high protective tariffs to all-time highs</a:t>
            </a:r>
            <a:r>
              <a:rPr lang="en-US" dirty="0"/>
              <a:t>, </a:t>
            </a:r>
            <a:r>
              <a:rPr lang="en-US" b="1" i="1" dirty="0"/>
              <a:t>European governments retaliated by imposing their own trade restrictions</a:t>
            </a:r>
            <a:r>
              <a:rPr lang="en-US" dirty="0" smtClean="0"/>
              <a:t>.</a:t>
            </a:r>
          </a:p>
          <a:p>
            <a:r>
              <a:rPr lang="en-US" b="1" i="1" dirty="0"/>
              <a:t>This is going to strangle world trade </a:t>
            </a:r>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spTree>
    <p:extLst>
      <p:ext uri="{BB962C8B-B14F-4D97-AF65-F5344CB8AC3E}">
        <p14:creationId xmlns:p14="http://schemas.microsoft.com/office/powerpoint/2010/main" val="1276062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1" i="1" dirty="0"/>
              <a:t>While negotiating with the United States and without any warning, Japan carried out an air attack on the American naval base at Pearl Harbor, Hawaii, on December 7, 1941. </a:t>
            </a:r>
            <a:endParaRPr lang="en-US" sz="1800" dirty="0"/>
          </a:p>
          <a:p>
            <a:pPr lvl="1"/>
            <a:r>
              <a:rPr lang="en-US" sz="2400" b="1" i="1" dirty="0"/>
              <a:t>The attack destroyed much of the American Pacific fleet and killed several thousand Americans. </a:t>
            </a:r>
            <a:endParaRPr lang="en-US" sz="1800" dirty="0"/>
          </a:p>
          <a:p>
            <a:pPr marL="365760" lvl="1">
              <a:buFont typeface="Wingdings" pitchFamily="2" charset="2"/>
              <a:buChar char=""/>
            </a:pPr>
            <a:r>
              <a:rPr lang="en-US" sz="2400" b="1" i="1" dirty="0"/>
              <a:t>Roosevelt called it “a date that will live in infamy” as he asked Congress to declare war on Japan.</a:t>
            </a:r>
            <a:endParaRPr lang="en-US" sz="1800" dirty="0"/>
          </a:p>
          <a:p>
            <a:endParaRPr lang="en-US" dirty="0"/>
          </a:p>
        </p:txBody>
      </p:sp>
      <p:sp>
        <p:nvSpPr>
          <p:cNvPr id="3" name="Title 2"/>
          <p:cNvSpPr>
            <a:spLocks noGrp="1"/>
          </p:cNvSpPr>
          <p:nvPr>
            <p:ph type="title"/>
          </p:nvPr>
        </p:nvSpPr>
        <p:spPr/>
        <p:txBody>
          <a:bodyPr/>
          <a:lstStyle/>
          <a:p>
            <a:r>
              <a:rPr lang="en-US" dirty="0" err="1" smtClean="0"/>
              <a:t>Con’t</a:t>
            </a:r>
            <a:endParaRPr lang="en-US" dirty="0"/>
          </a:p>
        </p:txBody>
      </p:sp>
    </p:spTree>
    <p:extLst>
      <p:ext uri="{BB962C8B-B14F-4D97-AF65-F5344CB8AC3E}">
        <p14:creationId xmlns:p14="http://schemas.microsoft.com/office/powerpoint/2010/main" val="2108949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dirty="0" smtClean="0"/>
              <a:t>USS West Virginia- One of the first ships to be hit- sinking and killing 70 soldiers </a:t>
            </a:r>
            <a:endParaRPr lang="en-US" sz="3200"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76400"/>
            <a:ext cx="85725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3917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4571999" cy="4152453"/>
          </a:xfrm>
        </p:spPr>
        <p:txBody>
          <a:bodyPr>
            <a:normAutofit lnSpcReduction="10000"/>
          </a:bodyPr>
          <a:lstStyle/>
          <a:p>
            <a:pPr lvl="1"/>
            <a:r>
              <a:rPr lang="en-US" sz="2400" b="1" i="1" dirty="0"/>
              <a:t>After Pearl Harbor, Hitler honored a pact with Japan and declared war on the United States. </a:t>
            </a:r>
            <a:endParaRPr lang="en-US" sz="2400" b="1" i="1" dirty="0" smtClean="0"/>
          </a:p>
          <a:p>
            <a:pPr lvl="1"/>
            <a:r>
              <a:rPr lang="en-US" sz="2400" b="1" i="1" dirty="0" smtClean="0"/>
              <a:t>The </a:t>
            </a:r>
            <a:r>
              <a:rPr lang="en-US" sz="2400" b="1" i="1" dirty="0"/>
              <a:t>debates over isolationism in the United States were over. </a:t>
            </a:r>
            <a:endParaRPr lang="en-US" sz="2400" b="1" i="1" dirty="0" smtClean="0"/>
          </a:p>
          <a:p>
            <a:pPr lvl="1"/>
            <a:r>
              <a:rPr lang="en-US" sz="2400" b="1" i="1" dirty="0" smtClean="0"/>
              <a:t>World </a:t>
            </a:r>
            <a:r>
              <a:rPr lang="en-US" sz="2400" b="1" i="1" dirty="0"/>
              <a:t>War II was now a true world war, and the United States was fully involved.</a:t>
            </a:r>
            <a:endParaRPr lang="en-US" sz="1800" dirty="0"/>
          </a:p>
        </p:txBody>
      </p:sp>
      <p:sp>
        <p:nvSpPr>
          <p:cNvPr id="3" name="Title 2"/>
          <p:cNvSpPr>
            <a:spLocks noGrp="1"/>
          </p:cNvSpPr>
          <p:nvPr>
            <p:ph type="title"/>
          </p:nvPr>
        </p:nvSpPr>
        <p:spPr>
          <a:xfrm>
            <a:off x="688491" y="570156"/>
            <a:ext cx="3197710" cy="877644"/>
          </a:xfrm>
        </p:spPr>
        <p:txBody>
          <a:bodyPr/>
          <a:lstStyle/>
          <a:p>
            <a:r>
              <a:rPr lang="en-US" dirty="0" err="1" smtClean="0"/>
              <a:t>Con’t</a:t>
            </a:r>
            <a:r>
              <a:rPr lang="en-US" dirty="0" smtClean="0"/>
              <a:t>…</a:t>
            </a:r>
            <a:endParaRPr lang="en-US"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990600"/>
            <a:ext cx="4165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7023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Financing the War </a:t>
            </a:r>
            <a:endParaRPr lang="en-US" dirty="0"/>
          </a:p>
        </p:txBody>
      </p:sp>
      <p:sp>
        <p:nvSpPr>
          <p:cNvPr id="2" name="Content Placeholder 1"/>
          <p:cNvSpPr>
            <a:spLocks noGrp="1"/>
          </p:cNvSpPr>
          <p:nvPr>
            <p:ph sz="quarter" idx="13"/>
          </p:nvPr>
        </p:nvSpPr>
        <p:spPr/>
        <p:txBody>
          <a:bodyPr/>
          <a:lstStyle/>
          <a:p>
            <a:r>
              <a:rPr lang="en-US" dirty="0" smtClean="0"/>
              <a:t>Average citizens taxed for first time in 1942</a:t>
            </a:r>
          </a:p>
          <a:p>
            <a:pPr lvl="0"/>
            <a:r>
              <a:rPr lang="en-US" b="1" i="1" dirty="0"/>
              <a:t>War bonds and income tax were used for financing the war.</a:t>
            </a:r>
            <a:endParaRPr lang="en-US" dirty="0"/>
          </a:p>
          <a:p>
            <a:endParaRPr lang="en-US" dirty="0"/>
          </a:p>
        </p:txBody>
      </p:sp>
      <p:sp>
        <p:nvSpPr>
          <p:cNvPr id="4" name="Content Placeholder 3"/>
          <p:cNvSpPr>
            <a:spLocks noGrp="1"/>
          </p:cNvSpPr>
          <p:nvPr>
            <p:ph sz="quarter" idx="14"/>
          </p:nvPr>
        </p:nvSpPr>
        <p:spPr/>
        <p:txBody>
          <a:bodyPr/>
          <a:lstStyle/>
          <a:p>
            <a:endParaRPr lang="en-US"/>
          </a:p>
        </p:txBody>
      </p:sp>
      <p:pic>
        <p:nvPicPr>
          <p:cNvPr id="18434" name="Picture 2" descr="http://www.decodog.com/inven/MD/md29398.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133599"/>
            <a:ext cx="3200400" cy="445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3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1" i="1" dirty="0"/>
              <a:t>America and her allies (Britain, and the Soviet Union after being invaded by Germany) followed a “Defeat Hitler First” strategy. Most American military resources were targeted for Europe.</a:t>
            </a:r>
            <a:endParaRPr lang="en-US" dirty="0"/>
          </a:p>
          <a:p>
            <a:pPr lvl="0"/>
            <a:r>
              <a:rPr lang="en-US" b="1" i="1" dirty="0"/>
              <a:t>The draft (selective service) was used to provide personnel for the military</a:t>
            </a:r>
            <a:endParaRPr lang="en-US" dirty="0"/>
          </a:p>
          <a:p>
            <a:endParaRPr lang="en-US" dirty="0"/>
          </a:p>
        </p:txBody>
      </p:sp>
      <p:sp>
        <p:nvSpPr>
          <p:cNvPr id="3" name="Title 2"/>
          <p:cNvSpPr>
            <a:spLocks noGrp="1"/>
          </p:cNvSpPr>
          <p:nvPr>
            <p:ph type="title"/>
          </p:nvPr>
        </p:nvSpPr>
        <p:spPr/>
        <p:txBody>
          <a:bodyPr/>
          <a:lstStyle/>
          <a:p>
            <a:r>
              <a:rPr lang="en-US" sz="4800" dirty="0" smtClean="0"/>
              <a:t>Mobilizing the American Fighting Force </a:t>
            </a:r>
            <a:endParaRPr lang="en-US" sz="4800" dirty="0"/>
          </a:p>
        </p:txBody>
      </p:sp>
    </p:spTree>
    <p:extLst>
      <p:ext uri="{BB962C8B-B14F-4D97-AF65-F5344CB8AC3E}">
        <p14:creationId xmlns:p14="http://schemas.microsoft.com/office/powerpoint/2010/main" val="3379525100"/>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70156"/>
            <a:ext cx="3276601" cy="4001844"/>
          </a:xfrm>
        </p:spPr>
        <p:txBody>
          <a:bodyPr/>
          <a:lstStyle/>
          <a:p>
            <a:r>
              <a:rPr lang="en-US" sz="4000" dirty="0" smtClean="0"/>
              <a:t>“Unexpected Guest</a:t>
            </a:r>
            <a:r>
              <a:rPr lang="en-US" sz="4400" dirty="0" smtClean="0"/>
              <a:t>” </a:t>
            </a:r>
            <a:endParaRPr lang="en-US" sz="4400"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473841"/>
            <a:ext cx="5765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9553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133601"/>
            <a:ext cx="8292353" cy="4419600"/>
          </a:xfrm>
        </p:spPr>
        <p:txBody>
          <a:bodyPr/>
          <a:lstStyle/>
          <a:p>
            <a:endParaRPr lang="en-US" dirty="0"/>
          </a:p>
          <a:p>
            <a:pPr lvl="1"/>
            <a:r>
              <a:rPr lang="en-US" sz="2400" b="1" i="1" dirty="0"/>
              <a:t>Native Americans were never officially segregated. Communication codes of the Navajo were used (oral, not written language; impossible for the Japanese to break).</a:t>
            </a:r>
            <a:endParaRPr lang="en-US" sz="2400" dirty="0"/>
          </a:p>
          <a:p>
            <a:pPr lvl="1"/>
            <a:r>
              <a:rPr lang="en-US" sz="2400" b="1" i="1" dirty="0"/>
              <a:t>African Americans generally served in segregated military units and were assigned to noncombat roles but demanded the right to serve in combat rather than support roles.</a:t>
            </a:r>
            <a:endParaRPr lang="en-US" sz="1800" dirty="0"/>
          </a:p>
          <a:p>
            <a:endParaRPr lang="en-US" dirty="0"/>
          </a:p>
        </p:txBody>
      </p:sp>
      <p:sp>
        <p:nvSpPr>
          <p:cNvPr id="3" name="Title 2"/>
          <p:cNvSpPr>
            <a:spLocks noGrp="1"/>
          </p:cNvSpPr>
          <p:nvPr>
            <p:ph type="title"/>
          </p:nvPr>
        </p:nvSpPr>
        <p:spPr/>
        <p:txBody>
          <a:bodyPr/>
          <a:lstStyle/>
          <a:p>
            <a:r>
              <a:rPr lang="en-US" dirty="0" smtClean="0"/>
              <a:t>Segregation </a:t>
            </a:r>
            <a:endParaRPr lang="en-US" dirty="0"/>
          </a:p>
        </p:txBody>
      </p:sp>
    </p:spTree>
    <p:extLst>
      <p:ext uri="{BB962C8B-B14F-4D97-AF65-F5344CB8AC3E}">
        <p14:creationId xmlns:p14="http://schemas.microsoft.com/office/powerpoint/2010/main" val="189272078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981200"/>
            <a:ext cx="7315200" cy="4622800"/>
          </a:xfrm>
        </p:spPr>
        <p:txBody>
          <a:bodyPr>
            <a:normAutofit/>
          </a:bodyPr>
          <a:lstStyle/>
          <a:p>
            <a:pPr lvl="1"/>
            <a:r>
              <a:rPr lang="en-US" sz="2400" b="1" i="1" dirty="0"/>
              <a:t>Tuskegee Airmen were A. American and served in Europe with distinction (all-minority military unit) </a:t>
            </a:r>
            <a:endParaRPr lang="en-US" sz="1800" dirty="0"/>
          </a:p>
          <a:p>
            <a:pPr lvl="1"/>
            <a:r>
              <a:rPr lang="en-US" sz="2400" b="1" i="1" dirty="0"/>
              <a:t>Nisei Regiments were all Asian American (of Japanese ancestry) </a:t>
            </a:r>
            <a:r>
              <a:rPr lang="en-US" sz="2400" b="1" i="1" dirty="0" smtClean="0"/>
              <a:t/>
            </a:r>
            <a:br>
              <a:rPr lang="en-US" sz="2400" b="1" i="1" dirty="0" smtClean="0"/>
            </a:br>
            <a:r>
              <a:rPr lang="en-US" sz="2400" b="1" i="1" dirty="0" smtClean="0"/>
              <a:t>and </a:t>
            </a:r>
            <a:r>
              <a:rPr lang="en-US" sz="2400" b="1" i="1" dirty="0"/>
              <a:t>earned a high number of </a:t>
            </a:r>
            <a:r>
              <a:rPr lang="en-US" sz="2400" b="1" i="1" dirty="0" smtClean="0"/>
              <a:t/>
            </a:r>
            <a:br>
              <a:rPr lang="en-US" sz="2400" b="1" i="1" dirty="0" smtClean="0"/>
            </a:br>
            <a:r>
              <a:rPr lang="en-US" sz="2400" b="1" i="1" dirty="0" smtClean="0"/>
              <a:t>decorations </a:t>
            </a:r>
            <a:endParaRPr lang="en-US" sz="1800" dirty="0"/>
          </a:p>
          <a:p>
            <a:pPr lvl="1"/>
            <a:r>
              <a:rPr lang="en-US" sz="2400" b="1" i="1" dirty="0"/>
              <a:t>Mexican Americans also fought, </a:t>
            </a:r>
            <a:r>
              <a:rPr lang="en-US" sz="2400" b="1" i="1" dirty="0" smtClean="0"/>
              <a:t/>
            </a:r>
            <a:br>
              <a:rPr lang="en-US" sz="2400" b="1" i="1" dirty="0" smtClean="0"/>
            </a:br>
            <a:r>
              <a:rPr lang="en-US" sz="2400" b="1" i="1" dirty="0" smtClean="0"/>
              <a:t>but </a:t>
            </a:r>
            <a:r>
              <a:rPr lang="en-US" sz="2400" b="1" i="1" dirty="0"/>
              <a:t>in </a:t>
            </a:r>
            <a:r>
              <a:rPr lang="en-US" sz="2400" b="1" i="1" dirty="0" smtClean="0"/>
              <a:t>non-segregated </a:t>
            </a:r>
            <a:r>
              <a:rPr lang="en-US" sz="2400" b="1" i="1" dirty="0"/>
              <a:t>units.</a:t>
            </a:r>
            <a:endParaRPr lang="en-US" sz="1800" dirty="0"/>
          </a:p>
          <a:p>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9150" y="3530600"/>
            <a:ext cx="33848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242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sz="quarter" idx="13"/>
          </p:nvPr>
        </p:nvSpPr>
        <p:spPr>
          <a:xfrm>
            <a:off x="152400" y="2286000"/>
            <a:ext cx="3803904" cy="3877056"/>
          </a:xfrm>
        </p:spPr>
        <p:txBody>
          <a:bodyPr/>
          <a:lstStyle/>
          <a:p>
            <a:r>
              <a:rPr lang="en-US" dirty="0" smtClean="0"/>
              <a:t>Flew more than 1600 fighter-support missions in N. Africa </a:t>
            </a:r>
            <a:endParaRPr lang="en-US" dirty="0"/>
          </a:p>
        </p:txBody>
      </p:sp>
      <p:sp>
        <p:nvSpPr>
          <p:cNvPr id="7" name="Content Placeholder 6"/>
          <p:cNvSpPr>
            <a:spLocks noGrp="1"/>
          </p:cNvSpPr>
          <p:nvPr>
            <p:ph sz="quarter" idx="14"/>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88159"/>
            <a:ext cx="47117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1499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5760" lvl="1">
              <a:buFont typeface="Wingdings" pitchFamily="2" charset="2"/>
              <a:buChar char=""/>
            </a:pPr>
            <a:r>
              <a:rPr lang="en-US" sz="2400" b="1" i="1" dirty="0"/>
              <a:t>Minority units suffered high casualties and won numerous unit citations and individual medals for bravery in action.</a:t>
            </a:r>
            <a:endParaRPr lang="en-US" sz="1800" dirty="0"/>
          </a:p>
          <a:p>
            <a:r>
              <a:rPr lang="en-US" b="1" i="1" dirty="0"/>
              <a:t>The armed forces limited the types of duty assigned to women; they were barred from combat</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9322939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European demand for US agriculture products came to almost stand-still </a:t>
            </a:r>
          </a:p>
          <a:p>
            <a:r>
              <a:rPr lang="en-US" dirty="0" smtClean="0"/>
              <a:t>No one is spending any money! </a:t>
            </a:r>
          </a:p>
          <a:p>
            <a:r>
              <a:rPr lang="en-US" dirty="0" smtClean="0"/>
              <a:t>This combined with the crash in 1929 brings on global depression </a:t>
            </a:r>
          </a:p>
          <a:p>
            <a:pPr marL="0" indent="0">
              <a:buNone/>
            </a:pPr>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spTree>
    <p:extLst>
      <p:ext uri="{BB962C8B-B14F-4D97-AF65-F5344CB8AC3E}">
        <p14:creationId xmlns:p14="http://schemas.microsoft.com/office/powerpoint/2010/main" val="365676492"/>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smtClean="0"/>
              <a:t>Workers and the War Effort</a:t>
            </a:r>
            <a:endParaRPr lang="en-US" sz="4800" dirty="0"/>
          </a:p>
        </p:txBody>
      </p:sp>
      <p:sp>
        <p:nvSpPr>
          <p:cNvPr id="2" name="Content Placeholder 1"/>
          <p:cNvSpPr>
            <a:spLocks noGrp="1"/>
          </p:cNvSpPr>
          <p:nvPr>
            <p:ph sz="quarter" idx="13"/>
          </p:nvPr>
        </p:nvSpPr>
        <p:spPr>
          <a:xfrm>
            <a:off x="304800" y="2240280"/>
            <a:ext cx="4184904" cy="4465320"/>
          </a:xfrm>
        </p:spPr>
        <p:txBody>
          <a:bodyPr>
            <a:normAutofit lnSpcReduction="10000"/>
          </a:bodyPr>
          <a:lstStyle/>
          <a:p>
            <a:pPr lvl="0"/>
            <a:r>
              <a:rPr lang="en-US" b="1" i="1" dirty="0"/>
              <a:t>Businesses retooled from peacetime to wartime production (e.g., car manufacturing to tank manufacturing).</a:t>
            </a:r>
            <a:endParaRPr lang="en-US" dirty="0"/>
          </a:p>
          <a:p>
            <a:r>
              <a:rPr lang="en-US" b="1" i="1" dirty="0"/>
              <a:t>Women made up 36 percent of the labor force</a:t>
            </a:r>
            <a:r>
              <a:rPr lang="en-US" dirty="0"/>
              <a:t> </a:t>
            </a:r>
          </a:p>
          <a:p>
            <a:pPr lvl="1"/>
            <a:r>
              <a:rPr lang="en-US" sz="2400" b="1" i="1" dirty="0"/>
              <a:t>Rosie the Riveter as a means of female propaganda </a:t>
            </a:r>
            <a:endParaRPr lang="en-US" sz="2400" dirty="0"/>
          </a:p>
          <a:p>
            <a:pPr lvl="1"/>
            <a:r>
              <a:rPr lang="en-US" sz="2400" b="1" i="1" dirty="0"/>
              <a:t>Minorities also entered the labor force </a:t>
            </a:r>
            <a:endParaRPr lang="en-US" sz="2400" dirty="0"/>
          </a:p>
          <a:p>
            <a:endParaRPr lang="en-US" dirty="0"/>
          </a:p>
        </p:txBody>
      </p:sp>
      <p:sp>
        <p:nvSpPr>
          <p:cNvPr id="4" name="Content Placeholder 3"/>
          <p:cNvSpPr>
            <a:spLocks noGrp="1"/>
          </p:cNvSpPr>
          <p:nvPr>
            <p:ph sz="quarter" idx="14"/>
          </p:nvPr>
        </p:nvSpPr>
        <p:spPr/>
        <p:txBody>
          <a:bodyPr/>
          <a:lstStyle/>
          <a:p>
            <a:endParaRPr lang="en-US"/>
          </a:p>
        </p:txBody>
      </p:sp>
      <p:pic>
        <p:nvPicPr>
          <p:cNvPr id="24578" name="Picture 2" descr="http://upload.wikimedia.org/wikipedia/commons/1/12/We_Can_Do_I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057398"/>
            <a:ext cx="3657600" cy="473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107248"/>
      </p:ext>
    </p:extLst>
  </p:cSld>
  <p:clrMapOvr>
    <a:masterClrMapping/>
  </p:clrMapOvr>
  <p:transition spd="slow">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234696" y="2209800"/>
            <a:ext cx="3803904" cy="3877056"/>
          </a:xfrm>
        </p:spPr>
        <p:txBody>
          <a:bodyPr/>
          <a:lstStyle/>
          <a:p>
            <a:r>
              <a:rPr lang="en-US" dirty="0" smtClean="0"/>
              <a:t>6 million women</a:t>
            </a:r>
            <a:br>
              <a:rPr lang="en-US" dirty="0" smtClean="0"/>
            </a:br>
            <a:r>
              <a:rPr lang="en-US" dirty="0" smtClean="0"/>
              <a:t>entered the work force during WWII </a:t>
            </a:r>
          </a:p>
          <a:p>
            <a:endParaRPr lang="en-US" dirty="0"/>
          </a:p>
        </p:txBody>
      </p:sp>
      <p:sp>
        <p:nvSpPr>
          <p:cNvPr id="4" name="Content Placeholder 3"/>
          <p:cNvSpPr>
            <a:spLocks noGrp="1"/>
          </p:cNvSpPr>
          <p:nvPr>
            <p:ph sz="quarter" idx="14"/>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54000"/>
            <a:ext cx="49403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2386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New Deal programs were dropped </a:t>
            </a:r>
          </a:p>
          <a:p>
            <a:r>
              <a:rPr lang="en-US" dirty="0" smtClean="0"/>
              <a:t>GI Bill for soldiers </a:t>
            </a:r>
          </a:p>
          <a:p>
            <a:r>
              <a:rPr lang="en-US" dirty="0" smtClean="0"/>
              <a:t>1944 election- Roosevelt ran with a new VP- Harry Truman and won his fourth election</a:t>
            </a:r>
            <a:endParaRPr lang="en-US" dirty="0"/>
          </a:p>
        </p:txBody>
      </p:sp>
      <p:sp>
        <p:nvSpPr>
          <p:cNvPr id="3" name="Title 2"/>
          <p:cNvSpPr>
            <a:spLocks noGrp="1"/>
          </p:cNvSpPr>
          <p:nvPr>
            <p:ph type="title"/>
          </p:nvPr>
        </p:nvSpPr>
        <p:spPr/>
        <p:txBody>
          <a:bodyPr/>
          <a:lstStyle/>
          <a:p>
            <a:r>
              <a:rPr lang="en-US" dirty="0" smtClean="0"/>
              <a:t>Politics in Wartime </a:t>
            </a:r>
            <a:endParaRPr lang="en-US" dirty="0"/>
          </a:p>
        </p:txBody>
      </p:sp>
    </p:spTree>
    <p:extLst>
      <p:ext uri="{BB962C8B-B14F-4D97-AF65-F5344CB8AC3E}">
        <p14:creationId xmlns:p14="http://schemas.microsoft.com/office/powerpoint/2010/main" val="21711141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Life on the Home Front </a:t>
            </a:r>
            <a:endParaRPr lang="en-US" dirty="0"/>
          </a:p>
        </p:txBody>
      </p:sp>
      <p:sp>
        <p:nvSpPr>
          <p:cNvPr id="2" name="Content Placeholder 1"/>
          <p:cNvSpPr>
            <a:spLocks noGrp="1"/>
          </p:cNvSpPr>
          <p:nvPr>
            <p:ph sz="quarter" idx="13"/>
          </p:nvPr>
        </p:nvSpPr>
        <p:spPr/>
        <p:txBody>
          <a:bodyPr>
            <a:normAutofit fontScale="92500" lnSpcReduction="10000"/>
          </a:bodyPr>
          <a:lstStyle/>
          <a:p>
            <a:pPr lvl="0"/>
            <a:r>
              <a:rPr lang="en-US" b="1" i="1" dirty="0"/>
              <a:t>United States government and industry forged a close working relationship to allocate resources effectively.</a:t>
            </a:r>
            <a:endParaRPr lang="en-US" dirty="0"/>
          </a:p>
          <a:p>
            <a:pPr lvl="0"/>
            <a:r>
              <a:rPr lang="en-US" b="1" i="1" dirty="0"/>
              <a:t>Rationing was used to maintain supply of essential products to the war effort.</a:t>
            </a:r>
            <a:endParaRPr lang="en-US" dirty="0"/>
          </a:p>
          <a:p>
            <a:pPr lvl="0"/>
            <a:r>
              <a:rPr lang="en-US" b="1" i="1" dirty="0"/>
              <a:t>Citizens volunteered in support of the war effort.</a:t>
            </a:r>
            <a:endParaRPr lang="en-US" dirty="0"/>
          </a:p>
          <a:p>
            <a:endParaRPr lang="en-US" dirty="0"/>
          </a:p>
        </p:txBody>
      </p:sp>
      <p:sp>
        <p:nvSpPr>
          <p:cNvPr id="4" name="Content Placeholder 3"/>
          <p:cNvSpPr>
            <a:spLocks noGrp="1"/>
          </p:cNvSpPr>
          <p:nvPr>
            <p:ph sz="quarter" idx="14"/>
          </p:nvPr>
        </p:nvSpPr>
        <p:spPr/>
        <p:txBody>
          <a:bodyPr/>
          <a:lstStyle/>
          <a:p>
            <a:endParaRPr lang="en-US"/>
          </a:p>
        </p:txBody>
      </p:sp>
      <p:pic>
        <p:nvPicPr>
          <p:cNvPr id="28674" name="Picture 2" descr="http://www.dailystormer.com/wp-content/uploads/2013/10/World_War_II_Patriotic_Posters_USA_Conservation_Troops_1LG.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3200400" cy="40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82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“Victory Gardens” </a:t>
            </a:r>
          </a:p>
          <a:p>
            <a:pPr lvl="0"/>
            <a:r>
              <a:rPr lang="en-US" b="1" i="1" dirty="0"/>
              <a:t>Media and communications assistance</a:t>
            </a:r>
            <a:endParaRPr lang="en-US" dirty="0"/>
          </a:p>
          <a:p>
            <a:pPr lvl="1"/>
            <a:r>
              <a:rPr lang="en-US" sz="2400" b="1" i="1" dirty="0"/>
              <a:t>The United States government maintained strict censorship of reporting of the war.</a:t>
            </a:r>
            <a:endParaRPr lang="en-US" sz="1800" dirty="0"/>
          </a:p>
          <a:p>
            <a:pPr lvl="1"/>
            <a:r>
              <a:rPr lang="en-US" sz="2400" b="1" i="1" dirty="0"/>
              <a:t>Public morale and ad campaigns kept Americans focused on the war effort.</a:t>
            </a:r>
            <a:endParaRPr lang="en-US" sz="1800" dirty="0"/>
          </a:p>
          <a:p>
            <a:pPr lvl="1"/>
            <a:r>
              <a:rPr lang="en-US" sz="2400" b="1" i="1" dirty="0"/>
              <a:t>The entertainment industry produced movies, plays, and shows that boosted morale and patriotic support for the war effort as well as portrayed the enemy in stereotypical ways.</a:t>
            </a:r>
            <a:endParaRPr lang="en-US" sz="1800" dirty="0"/>
          </a:p>
          <a:p>
            <a:pPr marL="0" indent="0">
              <a:buNone/>
            </a:pPr>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pic>
        <p:nvPicPr>
          <p:cNvPr id="30722" name="Picture 2" descr="http://www.dailystormer.com/wp-content/uploads/2013/10/embargoed-0001-thursday-2-april-dig-for-victory-e28093-grow-you-own-vegetables-credit-imperial-war-museum.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2628"/>
            <a:ext cx="2124075" cy="296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22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descr="C:\Users\staff\AppData\Local\Temp\XPgrpwise\59FDB76CPCS_PCHSPCS_PCHS_PO10013077361218BE1\IMG_75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14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descr="C:\Users\staff\AppData\Local\Temp\XPgrpwise\59FDB792PCS_PCHSPCS_PCHS_PO10013077361218C11\IMG_75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99343" y="219858"/>
            <a:ext cx="6857999" cy="641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757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1746" name="Picture 2" descr="http://slightlywarped.com/crapfactory/curiosities/2013/july/images/2010-12-20-wwiipropagandaridiculou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7140" y="0"/>
            <a:ext cx="5096860" cy="6935932"/>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t1.gstatic.com/images?q=tbn:ANd9GcQPLvRoxjc5ZK5SteEtC61RXogsFgLWxAvIcCVLgRvbmpFRzp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0510"/>
            <a:ext cx="4047140" cy="686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03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smtClean="0"/>
              <a:t>Internment of Japanese Americans </a:t>
            </a:r>
            <a:endParaRPr lang="en-US" sz="4400" dirty="0"/>
          </a:p>
        </p:txBody>
      </p:sp>
      <p:sp>
        <p:nvSpPr>
          <p:cNvPr id="2" name="Content Placeholder 1"/>
          <p:cNvSpPr>
            <a:spLocks noGrp="1"/>
          </p:cNvSpPr>
          <p:nvPr>
            <p:ph sz="quarter" idx="13"/>
          </p:nvPr>
        </p:nvSpPr>
        <p:spPr/>
        <p:txBody>
          <a:bodyPr>
            <a:normAutofit/>
          </a:bodyPr>
          <a:lstStyle/>
          <a:p>
            <a:r>
              <a:rPr lang="en-US" b="1" i="1" dirty="0" smtClean="0"/>
              <a:t>Internment of Japanese </a:t>
            </a:r>
            <a:r>
              <a:rPr lang="en-US" b="1" i="1" dirty="0"/>
              <a:t>Americans on the West Coast</a:t>
            </a:r>
            <a:r>
              <a:rPr lang="en-US" dirty="0"/>
              <a:t> </a:t>
            </a:r>
            <a:endParaRPr lang="en-US" dirty="0" smtClean="0"/>
          </a:p>
          <a:p>
            <a:r>
              <a:rPr lang="en-US" dirty="0" smtClean="0"/>
              <a:t>Executive Order 9066 </a:t>
            </a:r>
          </a:p>
          <a:p>
            <a:r>
              <a:rPr lang="en-US" dirty="0" smtClean="0"/>
              <a:t>Very little opposition from the public </a:t>
            </a:r>
          </a:p>
          <a:p>
            <a:pPr lvl="1"/>
            <a:endParaRPr lang="en-US" dirty="0" smtClean="0"/>
          </a:p>
          <a:p>
            <a:endParaRPr lang="en-US" dirty="0"/>
          </a:p>
        </p:txBody>
      </p:sp>
      <p:sp>
        <p:nvSpPr>
          <p:cNvPr id="4" name="Content Placeholder 3"/>
          <p:cNvSpPr>
            <a:spLocks noGrp="1"/>
          </p:cNvSpPr>
          <p:nvPr>
            <p:ph sz="quarter" idx="14"/>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278117"/>
            <a:ext cx="3695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87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 y="355600"/>
            <a:ext cx="86360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6157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Rising Discontent </a:t>
            </a:r>
            <a:endParaRPr lang="en-US" dirty="0"/>
          </a:p>
        </p:txBody>
      </p:sp>
      <p:sp>
        <p:nvSpPr>
          <p:cNvPr id="2" name="Content Placeholder 1"/>
          <p:cNvSpPr>
            <a:spLocks noGrp="1"/>
          </p:cNvSpPr>
          <p:nvPr>
            <p:ph sz="quarter" idx="13"/>
          </p:nvPr>
        </p:nvSpPr>
        <p:spPr/>
        <p:txBody>
          <a:bodyPr/>
          <a:lstStyle/>
          <a:p>
            <a:r>
              <a:rPr lang="en-US" dirty="0" err="1" smtClean="0"/>
              <a:t>Hoovervilles</a:t>
            </a:r>
            <a:r>
              <a:rPr lang="en-US" dirty="0" smtClean="0"/>
              <a:t> appear</a:t>
            </a:r>
          </a:p>
          <a:p>
            <a:r>
              <a:rPr lang="en-US" dirty="0" smtClean="0"/>
              <a:t>Farm Holiday Association </a:t>
            </a:r>
          </a:p>
          <a:p>
            <a:r>
              <a:rPr lang="en-US" dirty="0" smtClean="0"/>
              <a:t>Labor strikes on the rise</a:t>
            </a:r>
          </a:p>
        </p:txBody>
      </p:sp>
      <p:sp>
        <p:nvSpPr>
          <p:cNvPr id="4" name="Content Placeholder 3"/>
          <p:cNvSpPr>
            <a:spLocks noGrp="1"/>
          </p:cNvSpPr>
          <p:nvPr>
            <p:ph sz="quarter" idx="14"/>
          </p:nvPr>
        </p:nvSpPr>
        <p:spPr>
          <a:xfrm>
            <a:off x="5029200" y="5257800"/>
            <a:ext cx="3419855" cy="478536"/>
          </a:xfrm>
        </p:spPr>
        <p:txBody>
          <a:bodyPr/>
          <a:lstStyle/>
          <a:p>
            <a:r>
              <a:rPr lang="en-US" dirty="0" smtClean="0"/>
              <a:t>“Hoover blankets”</a:t>
            </a:r>
            <a:endParaRPr lang="en-US" dirty="0"/>
          </a:p>
        </p:txBody>
      </p:sp>
      <p:sp>
        <p:nvSpPr>
          <p:cNvPr id="5" name="AutoShape 2" descr="data:image/jpeg;base64,/9j/4AAQSkZJRgABAQAAAQABAAD/2wCEAAkGBxQTEhUUExQWFhUXGRoaGBgYGR8cGBsXHBwdGh8gHhobHSggHB4lHBoYITEhJykrLi4uHB8zODMsNygtLisBCgoKBQUFDgUFDisZExkrKysrKysrKysrKysrKysrKysrKysrKysrKysrKysrKysrKysrKysrKysrKysrKysrK//AABEIALcBEwMBIgACEQEDEQH/xAAcAAACAgMBAQAAAAAAAAAAAAAEBQMGAAIHAQj/xABDEAABAwIEAwYEAwUHBAIDAQABAgMRACEEEjFBBVFhBhMicYGRBzKhsULB8CNSctHhFBVikqKy8TNDgsIkcxZT4jT/xAAUAQEAAAAAAAAAAAAAAAAAAAAA/8QAFBEBAAAAAAAAAAAAAAAAAAAAAP/aAAwDAQACEQMRAD8A5fxbDpPyghO0mTb0pc2UmJMch/OusYz4SYgD9m+2sRYLSUgz18VVrG/CviCBPdIVfRtQUT1uE/qKCqd8J018pjzqXuriIjz/AK0xf7M4tmy8K7AGpaWR/mAge9CPsEfMCOcgiPegDypClac9fyqfgSm0vAu/KJ8USJ1FRYhCZBM+IRYCoiDNpy7bfo0F44ljv/juLVC8wVBI+UC22pgyPOqeh1QASk223+9eKbzJgqIHrH0rYWSIgiBqJ9uVALh0kixGpEEge00cysAZVpCvXTpIoFaSVKAGmwGxonDpEeKRytf67UDBtYSAEHKE6QZ11vQ7Dp74ydU3VMzBtPWK9C4EpJ87VC+6StBPMjYajePvQTl2DIMnaJ96m7zMQoxI3yiel/P7UBk8QMiBuCD7Xo5D6dcoHkT9qA1wLsSDffagcApKVuC+x2jcW9qnBIGpvQaEBLqpUBKdL7HoOtBrivGrKdNuVRcMwJFzKVJJEkWj/CN5rZL2UwII5kTPlOlMW3yqJ9KAht0bGSNBEfmfahlu5XmzOqVXtOxt71sttWsRppQ61Q60SBlhUcwf+KCXFSdwJO6gPuRQWHwQz5nUzocu3mSOYi1acRVC/r6UbgHCUgKgDRJVNx0i9jvpegZf2iQdc25Jk+np9KDxzp7tRkkaGTrZRrcpAE2N4GU77zy8q0dxHhIUE33CbixvyMa0C7GYM92lQUlIypMGZH0rfv8AIE5YKiBKokRG0i/nXmOcIaSlV/CN5m3PfzrTDQEJzyEwMoTGa+97RQSIxajZRhJEGLR1gRpyqN3CuDZV9CATI6dK3KEQVN5iofvxpuRGsf1oNxatiZ6H86D14Q0ZMGTYXINvaocG1PisogxJB1N7ga70RikAtAqMHoJJ66jlrvUGECQPBN/mn7W0oLDwZtKE+Ik8wkAfrWmreIaAMi+lthzOgnWq/hjFFZLXIHKZ/IUBr6kXKJMaBUD1sb0n4hiyBIWRrYExbpprRi24EzaYlOs+1vX60v4niQQBlRPlzMaz0mgUnEqN88+Yv9q8qV7HSbJEW5bCN6yg+rGcWcgttatmsXCZIm4Ft5P6PpQeDA7pB5gQekf1rH0SUo5k32vKeXLvDQN0OSkKiJAMbiedYptpY8SQf4h/OvHjYAfoCoE6kfqaALF9kMA9deFYUeeQA+6YNLXvhhw4/K0tH8Lq/sokVZNprEuUFBx/wcYVdvEOo6KShY+mU/WkDnwfdSmEYhlzlKVo/NVdV4riMrZhRAJAnoPEf9IVQ7L6kobBMqVEnqeQjr7Cg4hxT4XcRRdDSVc+7dSfL5yg+kUqd7LYxsftWXhG5bUY9Ug2r6DxDwbBU44EJkDMpWUSeZNhe1S4d2fElQUNiCCPcUHzaywSrKnxrFsgBKr80kT6RTlnsDxF9IyYNYvqrK2PXOoGPIV37+0xfQ89/epkcQJ3mg4vw34KY0kF15hnoCpw/QAfWrdwz4N4ZMF3EOucwgBCZ/1H61fMNi0qWsbpCZ9Z/lRmH11tsNulByb4ncDwnD8M0jDtkOuL1UtSiG0g5rExclI03NcpxDJKkrEXzAyoDXlJ5irb8R+1oxPEHkhSe6ZPdoJSCnw/MZ6rn2FVPiEFCV2IBj9mQRN+UwPOgGaTl+YSTtNgOcpNMmCCIAg+evQUtwTrds4Wnl4hJPkQIHO9OEqhJIERoCnL63JKo87UESRJsJ6VG+2M7ZC02J/e5Eco+tSjFk2KteZmZ+tRYjCrITlAVCpsRI8xMjWgBexhnLCcoOikpV9xM+VE4ZJVcCegGnlGgoZRSDCkKURqoEgf7bgc6OZcEDLIHneepGtAQ2iQZkJ/WnWh3UJymJNtCI2PWiEkqsTIGpOw51G9h5B8abC+WZjyIF6BVice4lCQFEeEWGmnLSt221OpCwCV2CtpOkiYHmBQmJxiTEtJIAEXUD6kKj6VMheZItAuIGgudqCVLKkGVSDsJBJPpMDma8W/v3aPYx9VRWYcc7Def1rWziEH/uKj+AD0nMRQQcSbPdpIBM76ySSaiwTeSCoX2B3PUcvvW/E3SEJCZTAFgT19/OtcEnMLmIA8R0HSetA3wrqZBUkRb5Z8tJ+lbOzuJvMztz9qgw7Y3Wm/Igk+QqdWIhNgAkDQwT11GhoPWxttvyg/nypdxJLZiVkW/cnrsetFqc7wQItcAff6Uv4jhlkgBCt9jG2+nrQBOJANkqI5zE+kGKytFoAMZvYGPesoPqvBoPdN/wACeXIbedSYZlQcK1QAJgTeAMqekRmPqK5xhOLvMNjK64bAZSZAMclA2/lTJHbV5tMq7tzoElJ9wY+lB0BSr+QrZRgD19tP51R8D8RQo5V4ZWhPgcCtOikj70/wPaZl0pTkcSVEASEm5OnhUedA5UqwnlPv/QV6qIH6tWykp5/X9cq9dQLfSgV8SUVqSiJSdR/EQn/aHKxSgXk/4QVfkP8Acfatn8JLiVlXy6CP8MC8xqVH16ViWYKlTJVA6ASdPf6UAfaDFFDaFdz3yc3jbgFRSUm6UqsogkW5TVaebwaVBbrD2ES4P2akhbaioEzKWpCTdMAi8GrBxDhmHfcV/aG0OQAE57hI1P8ACSbzYkZeVR4fs42gpLDrzaQpJKEvKU2QDJTlWVQCARaKAnCNBtppJK1CcxLhlcSV+I8wEx6VXfhe2Vt4h5Wrrs/TN91mnvavEFGHeUJkNlIj95cIH3NQ9gsL3eCZn8WZZ/8AJRI/05aCo8S+IDOF4m+282tTaYQVJAVCkgHQkbyKXdr/AIvF5vuMClbQXZTyrORuEhJOWdM0zyjWudcbe7zFurNy486v0KlH7Gl7C8qknkJ96B45gw4DAvyBgz1jUfaaHDakNKzAoSCLc9oHM21oth2QI3+lGBaikozRIsrcHbXUdKCttpbXpmzDTvCCnoCQJNprVptWZKlKCrgCFZh5HkmJtRmK4a4bqIUtP4UWkbE2AHKd4qLCoXfvEJSlVvlgmeXvqaD1laJJSSmJO/pFyNPbWpA6S0pSxova19jG9z686ibaRmEJWlcnKlShBI0EgAj8+mtFjEeBUlSLjS6bRok/KLdR0oAn8QoKlbqkrPKSCPcR5UQ3xRaQFBSB/jKbq5iwJtvrP3Hlw3SUIBnwLKQOpGeygeZrHWuYSSQPDmAQBsQoWvyB50BiuLLKYORcm2UWB5kADyvW2DxKzmCkNgAaiNj0MH2pe03kElOSbazn/wAImwHWpeHvJClANZVRzJ1IjwnXy3oPVEGIZSoEa5spPpNqk74JAypAA6k3kyDcTrQGIwsmTnKtylOZM+cit84bEEGD0GY+YVIA6a0ByFqWbjMeckx1MmpP7Mk/MsJG2VUmeiSJpWt4KkNzfUEJTb/xsfO0Vo3w9RuCnXQqGnPkYoGWJfZCUgpJ8MAqE+4SofnUISVEBJTFyAnNEc7jXnNb4tLJPjz+EfMCIJ8oP86AXiMoytiBqSfEVe4iOgoHLODUI+XzKoHSiHUIIIKgecKACj/lI5b1X8JiFqOURJ3CQPeBpRrmEV/+zTYQfzn3FAZiDYBISBykGR570qxCSVeEa8iNfet28TkUEi53Vp5gRXi+KEEiI6yZ/nNBC9h4JCsoVuM+hrKgVhFzoayg6fhMOpKbZrwL7RefaaKcQO6J3Jv03P0i/SmfDWVrTmQYAt1keelbcQwysiVLKVlaTHhEiBz5bUFfwZIlQkEkJSd4FyftV67GtlbyVG4Qkq09B9TNVJvBTCflj1vvXROxOFyNFXMwP4Uf/wBH6UD9w/S3t+jQ+MVBG0A+5sPqT7VMDJ+9D8QWBBPmfJMkfU/WgDeWUp8JElWVOkwByKkzcaSdd6Iw6ypKCqJIkwI/PkaAxLYVlQMpUBOVU/ivMzG24NHPA5VBMTGUTpp/WgQcRxig0f7K0V4l0wl1LeZAm2dToBTAToCbWEWpjwzCpQpKe8U6pCfGpRzHPETOoJBX4dIj1X4zgOFQCvuksj99lwtfmkVL2eeSW1rbfcfbKoSpwyRlsQDAkAk3v5mgH7XYshsAQSVkgWvkTbUEf9Raf+aacXdGFwThH/ZZUB5pRA+sVWuJku4/DNZj4fEQN5JdVO8QlA9aK+JWKyYFYm7iko+uY/RJoOCLQS8kH936xUWGRmcjnHsP0KJbviT0BoTDKglQoHWcjz3o3CLjzpdg8RmEkUSyu/lQMsQhK0wRb6g0Hhezz5TmRhsQtE2WlpS0axIUkEG9iLUSy4IvVu7Cdql4RZBMtOWUDMJOyhHsenlQUfE4J5uyg6BHjCkrTroBmEJ6kGaDcZOaA2FJVEmJO2oCgbTqZr6UV2lGjjf1/JQqvce4fwrFH9q0ltc2WE92qf402PrQcGxLGU/J3idAVAknyKYyxy2tWzmCBSCcwREhCRdN4IvqNPeuuY34YYQDMrGuDUpCcmcp5TpHWBrVY7Z4rDqwyDhwAlhzu5EiygZIOqpI+bcigpDeGS2nN82guIjrF5VcQTYdZrbB43KVSt1QIiFHwknrNp5xXgfzHc+ekaR5TUwAA8TadbRPlJm0CgXDArVooAcioJjzBNqLbwWVMKUkLiSSMwKZ2GhIv4vSiX8WCMnhG+g+oIqfFMhGVK0eOOkjeIP2FAvcwuZKkg31ByhI5CwmR56WNAJ4W5m8QjckkaU9cZMWtsRIm2txaPvQTvhVsSICUiJGa3n6XoAMYEzlCsscxY+o09qiW6pA8BgblPPz5UY9w4X8YEWuFGPUD0npUqGstgSmNxEx1nadqAJnFuLIBJM/q8bdaldwZI1P+RUe4ERRIZzJKQq5i+UJPl4ReeZ09aB/u5xJsFDrBj6UGzRCVQfEY129Nai78TKRCvKiihKUgqgKPWI8rGRN9o50IEpRcSoi4vYdZFBGtpybhVZWin5MkJnyrKDt+CSUggKggCQCQY9Pzpwjh6CgLUJJTuTZP/FJmMTCUgttgnUpmY0vc89t6l4hxlRSWxlggJkAgxpz5UGrbIN8sTeElQ100MaV0XBM900hA/CAm976quetULs0St9AOiSVHySJH1gVdMTiVWGlpMdbn8qAxWIAvAn8qBdxAWbyDoIPWT9hQbr5Pzfo7+hrVpcBSzfKLb7fWRFBmGcKn3F+G3h3kDz026+mlQ8c4olpoZnHG85P7RCM5TvcFKgBoJiteFqJbUSsqMlMEzGwk6zfnpFSf2gjEZAklPdpuATlUVH5iBluMtpm2kGaBDwrBYR1QWp5ONcH4nHbjyaPhFWUOnukQkJzBMJ5ZoAFvPalOL4cw4Fhxtp9wqIzIb8SSowMxSSU5bXJFhTHiuICEKXs2lS4/hSYj1KaBP2ePe41928JzAaxc92k6wfC2bwNd6S/F3Gf9BrqpZ+iR/7U/wCwTADCliPGvWCJCQE73+bNVD+I+J7zHLg/9MJQPQZj/qUfagpHDmpW4s8yPrS3PAI60zKHEJWAAZJIM7H86S+dA5wPyii8I+EzO9KMK8QIoibzQOkPxJH/ABRaFyJHrShKra0fgHPCJoOgdkuNKW3/AGZZcJA8OUmSgAWAym4A6WnrTfEMuunIMMSAq5KcgUL6k2AkzbkBVA4fjFNLQ4gwUkEHkR+W1dK4p2qjCFxiVrKTlSdc8SR/46nnYb0FF7WYs94MA0UJWr/rrToNYbB1MA35kx5T4nhbLqGWHFlICcoMgEpQnMk8rKG/73Wq9/dqkw7JW4rxLSbEhV1DnmvM+Rp2rGYRxrxKMpT8qhCyqAMsEQdBpQM+D9nuEIAS93a1c1uqv6JUAPanQ7PcEWAkd2OWV9Y/96pWAfCAQFlGb90JSL2t4DzjnpTZWZYDeZf4SEpSk2BtYNXEp8re4WJPw74Ur5VK9HydfOeVY58KeHn5XHk9Q4k/dNL8H2ecUJ8MSMxW02IB1jwa2sIoxXZtEjIsdf2Yn/TEedBur4V4b8OIeFgB8hHn8ooZPwhYGmJWDMk5EmfO9NGOAtpITKrQmVOEExaTG59PyqwOYNCTlSY6Qo9drC3Ogob3wuZbEniC0AwLpRcqIgRPOBEGo8b8KWU92g41xPeKypzNi6oKudjAMVcOKNAJa/8Ava/DA1O0eVLPjDjO6w2HcnKUPpIO0hKjQUjt/wBjmeHYZtSHnHFOOZQFQBGUqPy32Fc/wyo1QByIBJ+pq8fEvtYzj/7KGTmQhKlrtYLVlASZ1gA6c6q6cpESAdvD9iPtQLcXhG51IPImQPqbTWgZSACq9zJBvO2loA+9HOYTVQBi1r2vsAYPqKEeXkkAkzIJAFxtbQH/AJoAXGhPy/r3r2tXlCd/avaDv3FuHgYcrJdK2m0KGY5hJJzXINrc6A7TYaEtuBYV3ibwEiDAIkDeDr0qwcSeK8PiAUGe5ixBA8CjOoO/KluIxDbuASklOdAkeaSRE/wnSgh+HySrvlkaFLfr8yvpl96s2NNza3PnH6j0pd2YZ7vCoOhUFOH/AMrJ/wBIFTLWREGxA9B+H60GhX+WvT+lS4izNhmnYzoTzBBFtDI2qMYg2m/mPUdela49ZKmkpzAE/hMEA9RoIB3H0oD2WoShMAdBoI5T1ik3EcS8W3U4dFyVQ6s5EpmxVJEKA2KSZtpFOk3kSbCJ3/50pFxvh7+IS3h1JQliQXVhd1pTolKYkTAmTbrQS8A4a00hltlIIQCS8AIWTObxAkklRmDpHQVD2txeVlX+JaEcubivxD8KRoZvvTjBIErIb7sQEgQBJG8J2AIA9eQqt9of2j2HZB+dRJv+Fasg3uO7Qvn6UFk4Ix3eGbCrZUBSz1IzKuepNcK4rjAta3FqAUtRVG8kzH1iuyfEDiPc8PxChYqT3afNwhH0BJ9K4B/ZIm1B7/aVlUAQKixOGgTvNM2WYI5xQXEE+NKR5mgXGZJHOt85N+VbKR4iOdaleUAEUDBCyqNqaML/AKGkn9quOVH96YBFA9a05HlRuBxCkKkG4MxsdqR4LGGYNHsOSREetBc8EhD8KT4CLQYIv0ibz1jpRXDuzwdnOCsROgAm/O405Ug4S442rMkTspInTcE6AwQYmdDV14K9MKSgGwvmAI1sbnagHRwHDoKZbbTGmaVEHoCR9qiwTaRxB6Eie5EbW/ZzuKa4vid7qQgwAY8R97faqyzjpxb7kjLlDYkgSYQT7QB60F7ZdSEKBKEkkR+Ik9RAJMTUaH8ygkKJBO8J6afNv9qR4fiECCuEnXIg/fLW54khOhcjom0X6igfsRnuogSTIRaZ9bUbjDEkuGOQymPZJNUxzjDaRKkux1A/M1L/AHmkiQ06Ba5AAiec+VA04u+ChMFRh5o+L+MC3vSL46ozcOQeT7f1ChW2M4qgBKQlYzKTBtE5gdQelb/GUTws9HWj9SPzoODsLIiDF5j9eVN8E9KhJ05W9qWtp3qfDt3+YJ3k0DHE4gJmBA2pPOv0olc2v70M0o7RF/MfSghfTczHvWVM8i9go6bdKyg+iu5WUPSlXiTa2o7oJ26zSDsq+Rh1NrTCgRCViD4kgRB6g0/TxJ1KWElCFOOnS6UpTbVSSq8SZ+grZPGEurWhIUQ2VSowU5kkCNZB1Og+U0HmIQAkIEACEjySIH1iocQsX2vHom33qUi6SYsPqb/eKHeZVAtNr+Z1oNEqm25/X0NEIILwVBtKR4hEgfuzItMHr1vA0khUmwEk+g/4rOF2StQWFyRcAjrEG+qv+NKBipcQf3lEfQmfZNaDGpIGomPqM32qLEGBA1Aj/MQJ9BNQtyVac4MyNY308IJtzNAe4sFEpOvL9c6rXDklziSiQcrSTCiBByANQDr8ynJFPX1ZEpE2SJUeiRmP2HvSfsIySHnVCFKUEnTUDObgDdzr50Cn4wYr9iwz++srI6IED6q+lcwSuBFW74m43vMcWwbNISn1Izn/AHJ9qqhYoNFvpTcnSlQxZWsnnpXnEmr6zGo60Nh3IkUBaLm/OtcS2FaVjad6mCKBepZFE4PGkG9/19q3daBFRYbhy1qITeBNBYcNjQQCQJ5/0FWjhrAISqCVEgJTBlR5A6jeSPLqOfYZKm3Epd8KSQFZrwkmDI1Fq6X2e4i2VrR8r2ioMwNCAdE8iRfa1A64fg4hROVaSR4ICUEfhSBbLrfeTyrXGsuCSkyTrtIP8Kf1zpphMINQByoxWHFBTEIKpDjikGFfKhRMxIPhBMgHMRmEWmpuAMDD4qAlSwQlWZ5CkTOe5zjSYvGtWV5hYByHKSkpJHURobVV+P8AF8Rh3msSWUqykhwpCspuDmyye7UZVMSDa9BemMQ8VrKwMhCYAVmTN5gQDpG1LeGqdWw4haYCSoJK5Cct4BuNDYjlFQcG7cNvKLndPBZTlKY8NjIMmpTxJIK1905KiSFBaUwCORVGs7UGvGeHLdWhtzOloJnMLgr0Av8A4ZNFOcPWtlDMm2XMRJMARaRzG9Cp7Upc7omElpy8OpKrW5ZZ9aeu9pWgrPCvli+VJ1n5lL06RQUfHsONrUiCQkiCbHVP1vT34sJP90rzR87HvnTQOMxAefSQpKUrdSYIUSfEDAITl250Z8aXI4cE/vPNj2ClflQcPQm+npUpT1/XrXuHQNaMCDa9AK/AB/X69qgQjN0vY/rWmGJwqlRF415R1Ji09a2GH0A5C1AsxCClRGc7c+XnWVtiUQoi/wChXtB3sBSXO9KYQy1AOUAEhJByiM2pMbQd9/OClZYBWoqK1E31iY1gSIEz18q04VgFqaWHs4zRYqkQDMi5G4HkINGNNJaSEjRA3iTsJNpPWgzHHS3M6en2mh0KiwI/r/xUuKJKvK1uev8AMetZkgDy387fnQRYl8hslREE5bzoeRFxb7URhUjIiIg3sZE6m+96GxTCSEArSncAmOdxcbWg8qaBHi8h9/8AigjUwDfqD5wK9RhwDI/X6mpEmdK9m00CDtS6Qy5eMwDY0kZyAo3gfIk70b2Tw/d4RqfxJzmwHznNoLCxFVvtqvvCxhyBLq1Widw2mb9Vmegqydp8T3ODeKbQ2UI6FQyJ+4oOQ8VfS+886CDmWTPQkxp6elLMOovOBpsgaBSzoOg5msdREMpiVASonQeu9dA7McGaabCUgTFwRc/z+tBWeMdiHEpzNQ7a4Flg/ZX3qp4zs6+kFRRYa9Oh612OFJVkbOswg3A6g7AeZHICoOKOBsBEFWacx6xqfoOlqDkXCMIlXzHLBv4oPt/SrFguziHkoLeIJE5V+EHKqdJkQIiDeT7UFjGcmIPdkJKr+IEJ8MkknaBJ9KW4XieIYdXlKiSMpm9tjOkzeaBwngiQVAupgGxsCReDr4dN9bViuIoalLCibD5EySQQqc/ORHKNqrmNxqlaiAdeZpx2ecSTQEcVwDmJUtxKQkKOYgzmJPLSBpaNprTshhlt4vxg3B9birhhmyRQuOw+RaXI+X7UHQsA4CkXosgc6orfHYAAqQ8ZJ/EaC7SI1FROMpULxVIc41FyqPM0P/8AlaE/9wH1oHWN7GNElbQCCdh8s+W326VnBOC5EqQ82FKkwVGU5doJUPY0uw/bBP7496O//KEncGge8FwaUIcSoNJSCVGYACAfEZgxYbk61C9i8I0nNmaGYJKe6RmJ/eIsABfUkbVXsd2iFgoDIoEZpi/L1B+9LXeHpURkxJCD+FYBI6BSiNJoLq1xbDvutNsqKylaSpWXKm5JgTeRF9tIpf8AHV2MNh083ifZCv51Pgsay2cKhAAKXIUYuZsCTAkzPlSv49uSzhVDQOL9ykR9qDmTCtOVGjScyfKfF6CkrGLTuY89KJOIHMHy0oDFYtYGVKikKkGDqnlexonFEQdQfelWFcCn0DS89IFzPtTfHJyqkaHcbUCfEA5tDt9vOva2xT/iOm32ryg+kMIAW0/wj7UM6ptRgLTIUJEgnwm4ibGaa8LR4EeQrifxIwhUhbo1Q8SY1hSiPuU0HU3cIdefX1+9ePtqmwMaD2FfPeD4zimgC1iHkdA4qLGNJjcU+wnxF4g3q4lf/wBiAfqnKaDr0HvwSFZRYWOXTc6WM0xSuxI3mPtXLsF8V3ZAew6DzKFFP0Vm+9O8F8T8Iqy2nm9pypUP9Kp+lBaHG3w6lQUAyE+Ibz4ptF58N5ER5yU25CSddvPKPzINKMF2wwLvy4lsdFyg+ywOVOm1JcAKFJUOaSFD6GgqCE97xhCdRh2x/mCJ/wB7g9q9+K+NKcO02kxnWVKOwQhJuf8AyUm1MeyvAnWsRiXnwnM6RlymfDmUo/8AqPSqV8VsUpeLCP8AttISIG61Soz6FNBS+HtlTlpOY/iNyeulX/hSlBPiSQAYSjXMrmOV/rVW7IIBdWs6IGu2ZXLrAPvXSeC4LKO/cEH/ALaeQ5xzO3S9BPhsP3SSVEd6vWTp/hHl9TQT+GOe6JEg5jHrfUDX9WoPtFgsQ8qWsikgDwyJUZNoIKQlIyqvqaC7M8IxrROdxQT+ForCzANyZBAmwEHcnlQJePrbGJaZYQpxwLBV4iYUb5R5an28iV9nu7T4UWIzDl16gaWj86ujTCAoOuMpQ8ZGZIBVET80QdKjdhQJacBvEEDXkdD96DnWL4Yk5QpBOb5Sm86bGCNRSzh3CC3igkG2432/pV4ewik4hx9eYqV4W0qiEJAF4BAJJzdfekangjEBRkZj+I7+vOguuAwICQCYqTFcKbWCJpP/AHlUzPESRQLcR2VUk/s3CBysR9alY7NH8SlHnBj7U7w2LkwaZofAFAhw/AWf/wBY8zc+5o4YJpGiE+1HlwHSgMYyqJzJA5kx+VAuexiZIy2HMVC7hMM4PE0mTunwq90xO1Q4thatE5v4RAPWVET6Ch8Rh3CppKBDkyUjxZUaKKhbpEX1oE3H+CKJSEOHuxfLEkK2kzfpTTgvAr/MowCo5QBcWN73MfbnThjCjMUh43SZVF5IMRrprQC+z3ERlQw6txKLhSHik31zBRBoHrnBkBDbpCwoOtwVTrm6xNq0+OGEKsGxlFw9/wCiv5UFw7s/imlMqxLiiCtKUNqWVQMySTqRTH46H/4LQm5fH+xdBwtOH6/SpUYBZPhE7bz9qYYRFhIHK/nRzjRbVmkaXE/nQKcIlbBKyBpAnrU399K3vRS8f4YCQCdzff0oJxoEyUpA8r/Q0EL2MBMxy36VleOMon9fzrKD6r4SqG2/4U/YVzHG4dL6HWiYzhSZ5E6H0MV0dDwbw2cmyW5noE1y9HEAD4hPUa/1oOW92ptS21iFJMEciLH6xXqfaujdoey7eMHfsK/ageKPxiIgj94D3FuVUhzs88AVEpIG+59OdAGk/wDt9hUoNj/Er7mjmOBkxmUBF1RoJ5mo3OGyT8wT+EHf9G9ACld1dRHrB/nRmHbXOZEokgSkwo7aij+G8JTygDU07a7pG1xYEH8qBv2e4jiWk+J5ahE+JRUP9U0j49w0v4hTqX15lGVJWMyNItBECNoqVeMKoCRA+tNeB8MLhjRIuo9OnU0BfZbgiYBI/ZI1n8a956Df2qw4nFSTIlPv9P8Amh8W+gZW0OJRBAy2uB+G/vztRCVA6j86AZQbF5KI3ElIOt+XmYFEBxUZ2ylYVeUmQeXptY0HxTiTbLalKUTcWGpUbAedvoetTtQQMpCRGk3mggxjuf50kGd5IAG8aem+9hULjKXAltCshExIB8R3111pqnDKVosoi+aAbdQREUZhsN4UqWJVAkoBE21yyYnlQBYPg2VEKcUojcmPpVY4/wAGS4FAZVETdNiRa8aHzq4uYCVSlWYnaYX9dfy5VFxHH/2XDFwoJIUE2RYHbNAslNzJ3yjeg5u1wjFNHIYXGyrEHlnEg0Q+p5seNhY6ggj7ir5iMKp9SHmSMqk5RJslM5jAuFKKgm+yZFporHuG6AkBy0SJQSeXpNv5UHOsPx0D/tu21hBP2mmGH4+g/v8AXMhQj3GlW9p1RWEpw4Ve5kJItY3vB/MUchbbmZKoS4CQUhYKgUwdbbFJ8iJ1oKOePtT/ANVI6SKGXxpK3BlWFRaAZroKOGtqVcydYIH3jlU68Kpsy2ITawE+enpQUX+1uFaQG3CmDMIXJNrSE2F6JwXD8R8iG0tDOSC4sFUXOxKiT1qy8V4oMNhnXz8wgJsSStRypJ00Bk9BSc8QXlSe5WQQDoCYKQZtmPPXpQBr7ONslIWuFOEnxLRBVO2YAmAVE+nOjcG34k5HvGSQEhbZVKcoAjexnS2XrUWNeYdCEuNEFM5VklCkhWt/QbHSgMD2Nwr+b9sq8EghE6z84AP1NA7yOrxzCFulYQC5EAECYElPMQfblVe+OeM//wAjI1lbh9AED7q9qsnYrh6Euulue7bAabkzYbz5RXOfixiy5xJQFwyhCPU+M/7qCstzGUib9KzGgxYiPc+9bYcDNMj860UAVXN/zBoIWUG0yfUffzqVCAesdNulb5yLaen5162ZmdTp0NBDicIMxuNufKsqPEFzMfTly6isoO89snx/dBSFR3rbbc9FAT/pBrip7PvAoyFSlLulCFQYubzEWBNO+H4dSkJTBKQElf7qSR4RGhURPkKccMwbpxDa0kkhQBEWCYyz9aCjsYHGpX+zLrZmJzlInlJN6srYfA/+QpC1nfu069TAzHrFW/FspypaACkIgXEydzG0kk0EeEIUJSVI/hMp/wAqp+kUFXeUSI25AAD2AitWcKpWmg/XvVyT2IcCA5mSufwjwHpYqIPvQb/CVospKkDkU29xY0Ff7oxAmPv5xWzeAJ2P686sbOFMwb+x9qfcN4QLEgSfpQVzh/AjaRfedBR3FsSrDtBthKipVgrKSkH95ZGm1v5VZ+IJQ00SSBAJkmABuSeQpfw8KPi7wEEEBIQSMw18RMqO0+HQ0FPZwqkgqH7Z4wVZACEA3gGYEnbU0uZxb6XlIB7lITJLixmBmIBURryANdVawyiQC2FczodbQN7SdRp1obFdmGX5UCQogfMMw0EWVtEaGgofDu0y5S2pQecWogJDZIgkhNwADsSdNat+K4mwwlHfjLMJBSmRmiTlGsCPPSpOH9k0sKW6oS4fCCm8DnBsJttoOtJ+O8IWUSr9sc5ICE35iRJNgkfLrG00FlHDwUkoWVjSAQCBraBBMgagWmjmXEmMwhQEb+W1c6wbKl91iGQpp5xfdld0EvXHjOqxvEGI2iKaNdqX8OS1xFkriIxDIGn7yk2HWYHlQXXEYZtwKStKVAxymefNJGs160sg5ZlNkwq9tvFcyd5oTBNd60lxlwKCwFIUUZVd2bmxEgkwJNo86lWtYsoDabaiZmOg5T/IJW8O2PAlIQBPhAgayY2iaWcN4K8l91bikrakdwkFRKZEKKs1j01+ZWggVH2h7SN4WLFasv7NIB8aiSMg8Jyncz6CmDKFkZ1DuyQkqQCDlMXEixIOpE0EzjLgJUMs6A7xyk89fSl7nCEqxCHSCVpKiAYKUkgJKhaUlVhrFgYtNMXMVlKj3ljGUHQiNibSL25ViMSufE2ALxMgnqI211FBBjWlKWnu3S3lGgSk5pjUHby5mhMA5iQAHFtqUtSiM0hQuYTYiIEQJOhpmVpXaCkjcpzDfkUmpmMAkqBVlIQQsWNlCQCM0xqdDQUr4gYzO/hcGpeWfG8oSYzeEQNf3/S15rMLwtCVeBaEiEg50FImTJKlkJMZRJSCb6Wr1fb/AIUHHFuHMsqIKu5KrDwgZiNIG1MeHcY4TjCAy62FWISCppcjSxy5vrQCpDoS2sAQ7GUBR1IzASciPlk77RINL+KNunOtDaFhFilbZVJIGhToQDpmJtOlWp3ssY8DsXKgVIE35KRkOlpvYnnQfEOFYlCXT+zIWAFLKwYsETDiCYiPxbWigK7BYEtYROb8XiPrf+dcD4txDvcTiXjJDjzih5FRiOdor6F7RPf2Xhr6wYUhheX+IpIT/qIr51wrBCRvFspjXyNqDRGJTvIjpUaFFS7afSKnXh0TOUDpt7C0VNhQCgRE3mNuV+VBqJkjf9aVM2mYnT9f1r3JI+Wdb6H61spXL1EUAuLb8ZsTp9qytcSfEfT7CsoOsqU2xg2kNtgqcQlUHS4BzHmZ60x7J8HyJD7skrsi8gA2mOZ06DzrKygfYjgbShoUzukxr0qBnswpK0+PMibhQ8UeevuTWVlA8dwpkQBAFun8hWqWvY2jY+n869rKDdrgTRE92kKO6bf0qH+60pUYEgVlZQL19m21Ol4FzMdR3ispG0pJKbWIgCincIoEFCQIH5785gVlZQENtLWhUAoJ0+UzIF46WET70I1wwNlZQPColRHJX4iJOkgGOZMWivKygWYziOIS43HddwpYbUF5i4SRMjLYRYX69KKweJbfUWwktvJSFFC7jKrQ5kGCCB52EjavKygH4lwdLxS08k5k+NJCoUk/KFJUDsTuAelBo4G+VJQ44HG0qJCyMryUpibiQokQOszIiKysoGmPw75TLKW5CRlklOU8gBqmBG0VtieLd260ytBX3spChEBWXNeTuNxWVlAQ00y4VAEggwbb6flrNGK4cUhISRa158hcf12rKygrOP7H95iA++448pJIbblGRvMR4h4EkxyN9NdmXCWQ2kJ5amCIvHMkaRavKygF41xV1hxoQlGHzQ86vxSkgwlCUePNO5EVN234icHwx51NlrTlSdwXPAmfKZ96ysoPnrDSgiADA3AP38qlbaC9QKysoGHDeKYnD3w+IdQBtnJR/kMp25VacF8UcegjP3LyQL5kFCuXzIMbj8JrKygm7YfEBWMwa8P3BaWooJUFhSMqVSRcAySBtzqisNwBI1rysoNMSRGgEn+n8qlOFCQDeNpjT+dZWUGyDeRp15Gt23MywPlE+f63rKygDxyYWoHbz5dKysrKD//Z">
            <a:hlinkClick r:id="rId2"/>
          </p:cNvPr>
          <p:cNvSpPr>
            <a:spLocks noChangeAspect="1" noChangeArrowheads="1"/>
          </p:cNvSpPr>
          <p:nvPr/>
        </p:nvSpPr>
        <p:spPr bwMode="auto">
          <a:xfrm>
            <a:off x="57150" y="-1211263"/>
            <a:ext cx="381000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UUExQWFhUXGRoaGBgYGR8cGBsXHBwdGh8gHhobHSggHB4lHBoYITEhJykrLi4uHB8zODMsNygtLisBCgoKBQUFDgUFDisZExkrKysrKysrKysrKysrKysrKysrKysrKysrKysrKysrKysrKysrKysrKysrKysrKysrK//AABEIALcBEwMBIgACEQEDEQH/xAAcAAACAgMBAQAAAAAAAAAAAAAEBQMGAAIHAQj/xABDEAABAwIEAwYEAwUHBAIDAQABAgMRACEEEjFBBVFhBhMicYGRBzKhsULB8CNSctHhFBVikqKy8TNDgsIkcxZT4jT/xAAUAQEAAAAAAAAAAAAAAAAAAAAA/8QAFBEBAAAAAAAAAAAAAAAAAAAAAP/aAAwDAQACEQMRAD8A5fxbDpPyghO0mTb0pc2UmJMch/OusYz4SYgD9m+2sRYLSUgz18VVrG/CviCBPdIVfRtQUT1uE/qKCqd8J018pjzqXuriIjz/AK0xf7M4tmy8K7AGpaWR/mAge9CPsEfMCOcgiPegDypClac9fyqfgSm0vAu/KJ8USJ1FRYhCZBM+IRYCoiDNpy7bfo0F44ljv/juLVC8wVBI+UC22pgyPOqeh1QASk223+9eKbzJgqIHrH0rYWSIgiBqJ9uVALh0kixGpEEge00cysAZVpCvXTpIoFaSVKAGmwGxonDpEeKRytf67UDBtYSAEHKE6QZ11vQ7Dp74ydU3VMzBtPWK9C4EpJ87VC+6StBPMjYajePvQTl2DIMnaJ96m7zMQoxI3yiel/P7UBk8QMiBuCD7Xo5D6dcoHkT9qA1wLsSDffagcApKVuC+x2jcW9qnBIGpvQaEBLqpUBKdL7HoOtBrivGrKdNuVRcMwJFzKVJJEkWj/CN5rZL2UwII5kTPlOlMW3yqJ9KAht0bGSNBEfmfahlu5XmzOqVXtOxt71sttWsRppQ61Q60SBlhUcwf+KCXFSdwJO6gPuRQWHwQz5nUzocu3mSOYi1acRVC/r6UbgHCUgKgDRJVNx0i9jvpegZf2iQdc25Jk+np9KDxzp7tRkkaGTrZRrcpAE2N4GU77zy8q0dxHhIUE33CbixvyMa0C7GYM92lQUlIypMGZH0rfv8AIE5YKiBKokRG0i/nXmOcIaSlV/CN5m3PfzrTDQEJzyEwMoTGa+97RQSIxajZRhJEGLR1gRpyqN3CuDZV9CATI6dK3KEQVN5iofvxpuRGsf1oNxatiZ6H86D14Q0ZMGTYXINvaocG1PisogxJB1N7ga70RikAtAqMHoJJ66jlrvUGECQPBN/mn7W0oLDwZtKE+Ik8wkAfrWmreIaAMi+lthzOgnWq/hjFFZLXIHKZ/IUBr6kXKJMaBUD1sb0n4hiyBIWRrYExbpprRi24EzaYlOs+1vX60v4niQQBlRPlzMaz0mgUnEqN88+Yv9q8qV7HSbJEW5bCN6yg+rGcWcgttatmsXCZIm4Ft5P6PpQeDA7pB5gQekf1rH0SUo5k32vKeXLvDQN0OSkKiJAMbiedYptpY8SQf4h/OvHjYAfoCoE6kfqaALF9kMA9deFYUeeQA+6YNLXvhhw4/K0tH8Lq/sokVZNprEuUFBx/wcYVdvEOo6KShY+mU/WkDnwfdSmEYhlzlKVo/NVdV4riMrZhRAJAnoPEf9IVQ7L6kobBMqVEnqeQjr7Cg4hxT4XcRRdDSVc+7dSfL5yg+kUqd7LYxsftWXhG5bUY9Ug2r6DxDwbBU44EJkDMpWUSeZNhe1S4d2fElQUNiCCPcUHzaywSrKnxrFsgBKr80kT6RTlnsDxF9IyYNYvqrK2PXOoGPIV37+0xfQ89/epkcQJ3mg4vw34KY0kF15hnoCpw/QAfWrdwz4N4ZMF3EOucwgBCZ/1H61fMNi0qWsbpCZ9Z/lRmH11tsNulByb4ncDwnD8M0jDtkOuL1UtSiG0g5rExclI03NcpxDJKkrEXzAyoDXlJ5irb8R+1oxPEHkhSe6ZPdoJSCnw/MZ6rn2FVPiEFCV2IBj9mQRN+UwPOgGaTl+YSTtNgOcpNMmCCIAg+evQUtwTrds4Wnl4hJPkQIHO9OEqhJIERoCnL63JKo87UESRJsJ6VG+2M7ZC02J/e5Eco+tSjFk2KteZmZ+tRYjCrITlAVCpsRI8xMjWgBexhnLCcoOikpV9xM+VE4ZJVcCegGnlGgoZRSDCkKURqoEgf7bgc6OZcEDLIHneepGtAQ2iQZkJ/WnWh3UJymJNtCI2PWiEkqsTIGpOw51G9h5B8abC+WZjyIF6BVice4lCQFEeEWGmnLSt221OpCwCV2CtpOkiYHmBQmJxiTEtJIAEXUD6kKj6VMheZItAuIGgudqCVLKkGVSDsJBJPpMDma8W/v3aPYx9VRWYcc7Def1rWziEH/uKj+AD0nMRQQcSbPdpIBM76ySSaiwTeSCoX2B3PUcvvW/E3SEJCZTAFgT19/OtcEnMLmIA8R0HSetA3wrqZBUkRb5Z8tJ+lbOzuJvMztz9qgw7Y3Wm/Igk+QqdWIhNgAkDQwT11GhoPWxttvyg/nypdxJLZiVkW/cnrsetFqc7wQItcAff6Uv4jhlkgBCt9jG2+nrQBOJANkqI5zE+kGKytFoAMZvYGPesoPqvBoPdN/wACeXIbedSYZlQcK1QAJgTeAMqekRmPqK5xhOLvMNjK64bAZSZAMclA2/lTJHbV5tMq7tzoElJ9wY+lB0BSr+QrZRgD19tP51R8D8RQo5V4ZWhPgcCtOikj70/wPaZl0pTkcSVEASEm5OnhUedA5UqwnlPv/QV6qIH6tWykp5/X9cq9dQLfSgV8SUVqSiJSdR/EQn/aHKxSgXk/4QVfkP8Acfatn8JLiVlXy6CP8MC8xqVH16ViWYKlTJVA6ASdPf6UAfaDFFDaFdz3yc3jbgFRSUm6UqsogkW5TVaebwaVBbrD2ES4P2akhbaioEzKWpCTdMAi8GrBxDhmHfcV/aG0OQAE57hI1P8ACSbzYkZeVR4fs42gpLDrzaQpJKEvKU2QDJTlWVQCARaKAnCNBtppJK1CcxLhlcSV+I8wEx6VXfhe2Vt4h5Wrrs/TN91mnvavEFGHeUJkNlIj95cIH3NQ9gsL3eCZn8WZZ/8AJRI/05aCo8S+IDOF4m+282tTaYQVJAVCkgHQkbyKXdr/AIvF5vuMClbQXZTyrORuEhJOWdM0zyjWudcbe7zFurNy486v0KlH7Gl7C8qknkJ96B45gw4DAvyBgz1jUfaaHDakNKzAoSCLc9oHM21oth2QI3+lGBaikozRIsrcHbXUdKCttpbXpmzDTvCCnoCQJNprVptWZKlKCrgCFZh5HkmJtRmK4a4bqIUtP4UWkbE2AHKd4qLCoXfvEJSlVvlgmeXvqaD1laJJSSmJO/pFyNPbWpA6S0pSxova19jG9z686ibaRmEJWlcnKlShBI0EgAj8+mtFjEeBUlSLjS6bRok/KLdR0oAn8QoKlbqkrPKSCPcR5UQ3xRaQFBSB/jKbq5iwJtvrP3Hlw3SUIBnwLKQOpGeygeZrHWuYSSQPDmAQBsQoWvyB50BiuLLKYORcm2UWB5kADyvW2DxKzmCkNgAaiNj0MH2pe03kElOSbazn/wAImwHWpeHvJClANZVRzJ1IjwnXy3oPVEGIZSoEa5spPpNqk74JAypAA6k3kyDcTrQGIwsmTnKtylOZM+cit84bEEGD0GY+YVIA6a0ByFqWbjMeckx1MmpP7Mk/MsJG2VUmeiSJpWt4KkNzfUEJTb/xsfO0Vo3w9RuCnXQqGnPkYoGWJfZCUgpJ8MAqE+4SofnUISVEBJTFyAnNEc7jXnNb4tLJPjz+EfMCIJ8oP86AXiMoytiBqSfEVe4iOgoHLODUI+XzKoHSiHUIIIKgecKACj/lI5b1X8JiFqOURJ3CQPeBpRrmEV/+zTYQfzn3FAZiDYBISBykGR570qxCSVeEa8iNfet28TkUEi53Vp5gRXi+KEEiI6yZ/nNBC9h4JCsoVuM+hrKgVhFzoayg6fhMOpKbZrwL7RefaaKcQO6J3Jv03P0i/SmfDWVrTmQYAt1keelbcQwysiVLKVlaTHhEiBz5bUFfwZIlQkEkJSd4FyftV67GtlbyVG4Qkq09B9TNVJvBTCflj1vvXROxOFyNFXMwP4Uf/wBH6UD9w/S3t+jQ+MVBG0A+5sPqT7VMDJ+9D8QWBBPmfJMkfU/WgDeWUp8JElWVOkwByKkzcaSdd6Iw6ypKCqJIkwI/PkaAxLYVlQMpUBOVU/ivMzG24NHPA5VBMTGUTpp/WgQcRxig0f7K0V4l0wl1LeZAm2dToBTAToCbWEWpjwzCpQpKe8U6pCfGpRzHPETOoJBX4dIj1X4zgOFQCvuksj99lwtfmkVL2eeSW1rbfcfbKoSpwyRlsQDAkAk3v5mgH7XYshsAQSVkgWvkTbUEf9Raf+aacXdGFwThH/ZZUB5pRA+sVWuJku4/DNZj4fEQN5JdVO8QlA9aK+JWKyYFYm7iko+uY/RJoOCLQS8kH936xUWGRmcjnHsP0KJbviT0BoTDKglQoHWcjz3o3CLjzpdg8RmEkUSyu/lQMsQhK0wRb6g0Hhezz5TmRhsQtE2WlpS0axIUkEG9iLUSy4IvVu7Cdql4RZBMtOWUDMJOyhHsenlQUfE4J5uyg6BHjCkrTroBmEJ6kGaDcZOaA2FJVEmJO2oCgbTqZr6UV2lGjjf1/JQqvce4fwrFH9q0ltc2WE92qf402PrQcGxLGU/J3idAVAknyKYyxy2tWzmCBSCcwREhCRdN4IvqNPeuuY34YYQDMrGuDUpCcmcp5TpHWBrVY7Z4rDqwyDhwAlhzu5EiygZIOqpI+bcigpDeGS2nN82guIjrF5VcQTYdZrbB43KVSt1QIiFHwknrNp5xXgfzHc+ekaR5TUwAA8TadbRPlJm0CgXDArVooAcioJjzBNqLbwWVMKUkLiSSMwKZ2GhIv4vSiX8WCMnhG+g+oIqfFMhGVK0eOOkjeIP2FAvcwuZKkg31ByhI5CwmR56WNAJ4W5m8QjckkaU9cZMWtsRIm2txaPvQTvhVsSICUiJGa3n6XoAMYEzlCsscxY+o09qiW6pA8BgblPPz5UY9w4X8YEWuFGPUD0npUqGstgSmNxEx1nadqAJnFuLIBJM/q8bdaldwZI1P+RUe4ERRIZzJKQq5i+UJPl4ReeZ09aB/u5xJsFDrBj6UGzRCVQfEY129Nai78TKRCvKiihKUgqgKPWI8rGRN9o50IEpRcSoi4vYdZFBGtpybhVZWin5MkJnyrKDt+CSUggKggCQCQY9Pzpwjh6CgLUJJTuTZP/FJmMTCUgttgnUpmY0vc89t6l4hxlRSWxlggJkAgxpz5UGrbIN8sTeElQ100MaV0XBM900hA/CAm976quetULs0St9AOiSVHySJH1gVdMTiVWGlpMdbn8qAxWIAvAn8qBdxAWbyDoIPWT9hQbr5Pzfo7+hrVpcBSzfKLb7fWRFBmGcKn3F+G3h3kDz026+mlQ8c4olpoZnHG85P7RCM5TvcFKgBoJiteFqJbUSsqMlMEzGwk6zfnpFSf2gjEZAklPdpuATlUVH5iBluMtpm2kGaBDwrBYR1QWp5ONcH4nHbjyaPhFWUOnukQkJzBMJ5ZoAFvPalOL4cw4Fhxtp9wqIzIb8SSowMxSSU5bXJFhTHiuICEKXs2lS4/hSYj1KaBP2ePe41928JzAaxc92k6wfC2bwNd6S/F3Gf9BrqpZ+iR/7U/wCwTADCliPGvWCJCQE73+bNVD+I+J7zHLg/9MJQPQZj/qUfagpHDmpW4s8yPrS3PAI60zKHEJWAAZJIM7H86S+dA5wPyii8I+EzO9KMK8QIoibzQOkPxJH/ABRaFyJHrShKra0fgHPCJoOgdkuNKW3/AGZZcJA8OUmSgAWAym4A6WnrTfEMuunIMMSAq5KcgUL6k2AkzbkBVA4fjFNLQ4gwUkEHkR+W1dK4p2qjCFxiVrKTlSdc8SR/46nnYb0FF7WYs94MA0UJWr/rrToNYbB1MA35kx5T4nhbLqGWHFlICcoMgEpQnMk8rKG/73Wq9/dqkw7JW4rxLSbEhV1DnmvM+Rp2rGYRxrxKMpT8qhCyqAMsEQdBpQM+D9nuEIAS93a1c1uqv6JUAPanQ7PcEWAkd2OWV9Y/96pWAfCAQFlGb90JSL2t4DzjnpTZWZYDeZf4SEpSk2BtYNXEp8re4WJPw74Ur5VK9HydfOeVY58KeHn5XHk9Q4k/dNL8H2ecUJ8MSMxW02IB1jwa2sIoxXZtEjIsdf2Yn/TEedBur4V4b8OIeFgB8hHn8ooZPwhYGmJWDMk5EmfO9NGOAtpITKrQmVOEExaTG59PyqwOYNCTlSY6Qo9drC3Ogob3wuZbEniC0AwLpRcqIgRPOBEGo8b8KWU92g41xPeKypzNi6oKudjAMVcOKNAJa/8Ava/DA1O0eVLPjDjO6w2HcnKUPpIO0hKjQUjt/wBjmeHYZtSHnHFOOZQFQBGUqPy32Fc/wyo1QByIBJ+pq8fEvtYzj/7KGTmQhKlrtYLVlASZ1gA6c6q6cpESAdvD9iPtQLcXhG51IPImQPqbTWgZSACq9zJBvO2loA+9HOYTVQBi1r2vsAYPqKEeXkkAkzIJAFxtbQH/AJoAXGhPy/r3r2tXlCd/avaDv3FuHgYcrJdK2m0KGY5hJJzXINrc6A7TYaEtuBYV3ibwEiDAIkDeDr0qwcSeK8PiAUGe5ixBA8CjOoO/KluIxDbuASklOdAkeaSRE/wnSgh+HySrvlkaFLfr8yvpl96s2NNza3PnH6j0pd2YZ7vCoOhUFOH/AMrJ/wBIFTLWREGxA9B+H60GhX+WvT+lS4izNhmnYzoTzBBFtDI2qMYg2m/mPUdela49ZKmkpzAE/hMEA9RoIB3H0oD2WoShMAdBoI5T1ik3EcS8W3U4dFyVQ6s5EpmxVJEKA2KSZtpFOk3kSbCJ3/50pFxvh7+IS3h1JQliQXVhd1pTolKYkTAmTbrQS8A4a00hltlIIQCS8AIWTObxAkklRmDpHQVD2txeVlX+JaEcubivxD8KRoZvvTjBIErIb7sQEgQBJG8J2AIA9eQqt9of2j2HZB+dRJv+Fasg3uO7Qvn6UFk4Ix3eGbCrZUBSz1IzKuepNcK4rjAta3FqAUtRVG8kzH1iuyfEDiPc8PxChYqT3afNwhH0BJ9K4B/ZIm1B7/aVlUAQKixOGgTvNM2WYI5xQXEE+NKR5mgXGZJHOt85N+VbKR4iOdaleUAEUDBCyqNqaML/AKGkn9quOVH96YBFA9a05HlRuBxCkKkG4MxsdqR4LGGYNHsOSREetBc8EhD8KT4CLQYIv0ibz1jpRXDuzwdnOCsROgAm/O405Ug4S442rMkTspInTcE6AwQYmdDV14K9MKSgGwvmAI1sbnagHRwHDoKZbbTGmaVEHoCR9qiwTaRxB6Eie5EbW/ZzuKa4vid7qQgwAY8R97faqyzjpxb7kjLlDYkgSYQT7QB60F7ZdSEKBKEkkR+Ik9RAJMTUaH8ygkKJBO8J6afNv9qR4fiECCuEnXIg/fLW54khOhcjom0X6igfsRnuogSTIRaZ9bUbjDEkuGOQymPZJNUxzjDaRKkux1A/M1L/AHmkiQ06Ba5AAiec+VA04u+ChMFRh5o+L+MC3vSL46ozcOQeT7f1ChW2M4qgBKQlYzKTBtE5gdQelb/GUTws9HWj9SPzoODsLIiDF5j9eVN8E9KhJ05W9qWtp3qfDt3+YJ3k0DHE4gJmBA2pPOv0olc2v70M0o7RF/MfSghfTczHvWVM8i9go6bdKyg+iu5WUPSlXiTa2o7oJ26zSDsq+Rh1NrTCgRCViD4kgRB6g0/TxJ1KWElCFOOnS6UpTbVSSq8SZ+grZPGEurWhIUQ2VSowU5kkCNZB1Og+U0HmIQAkIEACEjySIH1iocQsX2vHom33qUi6SYsPqb/eKHeZVAtNr+Z1oNEqm25/X0NEIILwVBtKR4hEgfuzItMHr1vA0khUmwEk+g/4rOF2StQWFyRcAjrEG+qv+NKBipcQf3lEfQmfZNaDGpIGomPqM32qLEGBA1Aj/MQJ9BNQtyVac4MyNY308IJtzNAe4sFEpOvL9c6rXDklziSiQcrSTCiBByANQDr8ynJFPX1ZEpE2SJUeiRmP2HvSfsIySHnVCFKUEnTUDObgDdzr50Cn4wYr9iwz++srI6IED6q+lcwSuBFW74m43vMcWwbNISn1Izn/AHJ9qqhYoNFvpTcnSlQxZWsnnpXnEmr6zGo60Nh3IkUBaLm/OtcS2FaVjad6mCKBepZFE4PGkG9/19q3daBFRYbhy1qITeBNBYcNjQQCQJ5/0FWjhrAISqCVEgJTBlR5A6jeSPLqOfYZKm3Epd8KSQFZrwkmDI1Fq6X2e4i2VrR8r2ioMwNCAdE8iRfa1A64fg4hROVaSR4ICUEfhSBbLrfeTyrXGsuCSkyTrtIP8Kf1zpphMINQByoxWHFBTEIKpDjikGFfKhRMxIPhBMgHMRmEWmpuAMDD4qAlSwQlWZ5CkTOe5zjSYvGtWV5hYByHKSkpJHURobVV+P8AF8Rh3msSWUqykhwpCspuDmyye7UZVMSDa9BemMQ8VrKwMhCYAVmTN5gQDpG1LeGqdWw4haYCSoJK5Cct4BuNDYjlFQcG7cNvKLndPBZTlKY8NjIMmpTxJIK1905KiSFBaUwCORVGs7UGvGeHLdWhtzOloJnMLgr0Av8A4ZNFOcPWtlDMm2XMRJMARaRzG9Cp7Upc7omElpy8OpKrW5ZZ9aeu9pWgrPCvli+VJ1n5lL06RQUfHsONrUiCQkiCbHVP1vT34sJP90rzR87HvnTQOMxAefSQpKUrdSYIUSfEDAITl250Z8aXI4cE/vPNj2ClflQcPQm+npUpT1/XrXuHQNaMCDa9AK/AB/X69qgQjN0vY/rWmGJwqlRF415R1Ji09a2GH0A5C1AsxCClRGc7c+XnWVtiUQoi/wChXtB3sBSXO9KYQy1AOUAEhJByiM2pMbQd9/OClZYBWoqK1E31iY1gSIEz18q04VgFqaWHs4zRYqkQDMi5G4HkINGNNJaSEjRA3iTsJNpPWgzHHS3M6en2mh0KiwI/r/xUuKJKvK1uev8AMetZkgDy387fnQRYl8hslREE5bzoeRFxb7URhUjIiIg3sZE6m+96GxTCSEArSncAmOdxcbWg8qaBHi8h9/8AigjUwDfqD5wK9RhwDI/X6mpEmdK9m00CDtS6Qy5eMwDY0kZyAo3gfIk70b2Tw/d4RqfxJzmwHznNoLCxFVvtqvvCxhyBLq1Widw2mb9Vmegqydp8T3ODeKbQ2UI6FQyJ+4oOQ8VfS+886CDmWTPQkxp6elLMOovOBpsgaBSzoOg5msdREMpiVASonQeu9dA7McGaabCUgTFwRc/z+tBWeMdiHEpzNQ7a4Flg/ZX3qp4zs6+kFRRYa9Oh612OFJVkbOswg3A6g7AeZHICoOKOBsBEFWacx6xqfoOlqDkXCMIlXzHLBv4oPt/SrFguziHkoLeIJE5V+EHKqdJkQIiDeT7UFjGcmIPdkJKr+IEJ8MkknaBJ9KW4XieIYdXlKiSMpm9tjOkzeaBwngiQVAupgGxsCReDr4dN9bViuIoalLCibD5EySQQqc/ORHKNqrmNxqlaiAdeZpx2ecSTQEcVwDmJUtxKQkKOYgzmJPLSBpaNprTshhlt4vxg3B9birhhmyRQuOw+RaXI+X7UHQsA4CkXosgc6orfHYAAqQ8ZJ/EaC7SI1FROMpULxVIc41FyqPM0P/8AlaE/9wH1oHWN7GNElbQCCdh8s+W326VnBOC5EqQ82FKkwVGU5doJUPY0uw/bBP7496O//KEncGge8FwaUIcSoNJSCVGYACAfEZgxYbk61C9i8I0nNmaGYJKe6RmJ/eIsABfUkbVXsd2iFgoDIoEZpi/L1B+9LXeHpURkxJCD+FYBI6BSiNJoLq1xbDvutNsqKylaSpWXKm5JgTeRF9tIpf8AHV2MNh083ifZCv51Pgsay2cKhAAKXIUYuZsCTAkzPlSv49uSzhVDQOL9ykR9qDmTCtOVGjScyfKfF6CkrGLTuY89KJOIHMHy0oDFYtYGVKikKkGDqnlexonFEQdQfelWFcCn0DS89IFzPtTfHJyqkaHcbUCfEA5tDt9vOva2xT/iOm32ryg+kMIAW0/wj7UM6ptRgLTIUJEgnwm4ibGaa8LR4EeQrifxIwhUhbo1Q8SY1hSiPuU0HU3cIdefX1+9ePtqmwMaD2FfPeD4zimgC1iHkdA4qLGNJjcU+wnxF4g3q4lf/wBiAfqnKaDr0HvwSFZRYWOXTc6WM0xSuxI3mPtXLsF8V3ZAew6DzKFFP0Vm+9O8F8T8Iqy2nm9pypUP9Kp+lBaHG3w6lQUAyE+Ibz4ptF58N5ER5yU25CSddvPKPzINKMF2wwLvy4lsdFyg+ywOVOm1JcAKFJUOaSFD6GgqCE97xhCdRh2x/mCJ/wB7g9q9+K+NKcO02kxnWVKOwQhJuf8AyUm1MeyvAnWsRiXnwnM6RlymfDmUo/8AqPSqV8VsUpeLCP8AttISIG61Soz6FNBS+HtlTlpOY/iNyeulX/hSlBPiSQAYSjXMrmOV/rVW7IIBdWs6IGu2ZXLrAPvXSeC4LKO/cEH/ALaeQ5xzO3S9BPhsP3SSVEd6vWTp/hHl9TQT+GOe6JEg5jHrfUDX9WoPtFgsQ8qWsikgDwyJUZNoIKQlIyqvqaC7M8IxrROdxQT+ForCzANyZBAmwEHcnlQJePrbGJaZYQpxwLBV4iYUb5R5an28iV9nu7T4UWIzDl16gaWj86ujTCAoOuMpQ8ZGZIBVET80QdKjdhQJacBvEEDXkdD96DnWL4Yk5QpBOb5Sm86bGCNRSzh3CC3igkG2432/pV4ewik4hx9eYqV4W0qiEJAF4BAJJzdfekangjEBRkZj+I7+vOguuAwICQCYqTFcKbWCJpP/AHlUzPESRQLcR2VUk/s3CBysR9alY7NH8SlHnBj7U7w2LkwaZofAFAhw/AWf/wBY8zc+5o4YJpGiE+1HlwHSgMYyqJzJA5kx+VAuexiZIy2HMVC7hMM4PE0mTunwq90xO1Q4thatE5v4RAPWVET6Ch8Rh3CppKBDkyUjxZUaKKhbpEX1oE3H+CKJSEOHuxfLEkK2kzfpTTgvAr/MowCo5QBcWN73MfbnThjCjMUh43SZVF5IMRrprQC+z3ERlQw6txKLhSHik31zBRBoHrnBkBDbpCwoOtwVTrm6xNq0+OGEKsGxlFw9/wCiv5UFw7s/imlMqxLiiCtKUNqWVQMySTqRTH46H/4LQm5fH+xdBwtOH6/SpUYBZPhE7bz9qYYRFhIHK/nRzjRbVmkaXE/nQKcIlbBKyBpAnrU399K3vRS8f4YCQCdzff0oJxoEyUpA8r/Q0EL2MBMxy36VleOMon9fzrKD6r4SqG2/4U/YVzHG4dL6HWiYzhSZ5E6H0MV0dDwbw2cmyW5noE1y9HEAD4hPUa/1oOW92ptS21iFJMEciLH6xXqfaujdoey7eMHfsK/ageKPxiIgj94D3FuVUhzs88AVEpIG+59OdAGk/wDt9hUoNj/Er7mjmOBkxmUBF1RoJ5mo3OGyT8wT+EHf9G9ACld1dRHrB/nRmHbXOZEokgSkwo7aij+G8JTygDU07a7pG1xYEH8qBv2e4jiWk+J5ahE+JRUP9U0j49w0v4hTqX15lGVJWMyNItBECNoqVeMKoCRA+tNeB8MLhjRIuo9OnU0BfZbgiYBI/ZI1n8a956Df2qw4nFSTIlPv9P8Amh8W+gZW0OJRBAy2uB+G/vztRCVA6j86AZQbF5KI3ElIOt+XmYFEBxUZ2ylYVeUmQeXptY0HxTiTbLalKUTcWGpUbAedvoetTtQQMpCRGk3mggxjuf50kGd5IAG8aem+9hULjKXAltCshExIB8R3111pqnDKVosoi+aAbdQREUZhsN4UqWJVAkoBE21yyYnlQBYPg2VEKcUojcmPpVY4/wAGS4FAZVETdNiRa8aHzq4uYCVSlWYnaYX9dfy5VFxHH/2XDFwoJIUE2RYHbNAslNzJ3yjeg5u1wjFNHIYXGyrEHlnEg0Q+p5seNhY6ggj7ir5iMKp9SHmSMqk5RJslM5jAuFKKgm+yZFporHuG6AkBy0SJQSeXpNv5UHOsPx0D/tu21hBP2mmGH4+g/v8AXMhQj3GlW9p1RWEpw4Ve5kJItY3vB/MUchbbmZKoS4CQUhYKgUwdbbFJ8iJ1oKOePtT/ANVI6SKGXxpK3BlWFRaAZroKOGtqVcydYIH3jlU68Kpsy2ITawE+enpQUX+1uFaQG3CmDMIXJNrSE2F6JwXD8R8iG0tDOSC4sFUXOxKiT1qy8V4oMNhnXz8wgJsSStRypJ00Bk9BSc8QXlSe5WQQDoCYKQZtmPPXpQBr7ONslIWuFOEnxLRBVO2YAmAVE+nOjcG34k5HvGSQEhbZVKcoAjexnS2XrUWNeYdCEuNEFM5VklCkhWt/QbHSgMD2Nwr+b9sq8EghE6z84AP1NA7yOrxzCFulYQC5EAECYElPMQfblVe+OeM//wAjI1lbh9AED7q9qsnYrh6Euulue7bAabkzYbz5RXOfixiy5xJQFwyhCPU+M/7qCstzGUib9KzGgxYiPc+9bYcDNMj860UAVXN/zBoIWUG0yfUffzqVCAesdNulb5yLaen5162ZmdTp0NBDicIMxuNufKsqPEFzMfTly6isoO89snx/dBSFR3rbbc9FAT/pBrip7PvAoyFSlLulCFQYubzEWBNO+H4dSkJTBKQElf7qSR4RGhURPkKccMwbpxDa0kkhQBEWCYyz9aCjsYHGpX+zLrZmJzlInlJN6srYfA/+QpC1nfu069TAzHrFW/FspypaACkIgXEydzG0kk0EeEIUJSVI/hMp/wAqp+kUFXeUSI25AAD2AitWcKpWmg/XvVyT2IcCA5mSufwjwHpYqIPvQb/CVospKkDkU29xY0Ff7oxAmPv5xWzeAJ2P686sbOFMwb+x9qfcN4QLEgSfpQVzh/AjaRfedBR3FsSrDtBthKipVgrKSkH95ZGm1v5VZ+IJQ00SSBAJkmABuSeQpfw8KPi7wEEEBIQSMw18RMqO0+HQ0FPZwqkgqH7Z4wVZACEA3gGYEnbU0uZxb6XlIB7lITJLixmBmIBURryANdVawyiQC2FczodbQN7SdRp1obFdmGX5UCQogfMMw0EWVtEaGgofDu0y5S2pQecWogJDZIgkhNwADsSdNat+K4mwwlHfjLMJBSmRmiTlGsCPPSpOH9k0sKW6oS4fCCm8DnBsJttoOtJ+O8IWUSr9sc5ICE35iRJNgkfLrG00FlHDwUkoWVjSAQCBraBBMgagWmjmXEmMwhQEb+W1c6wbKl91iGQpp5xfdld0EvXHjOqxvEGI2iKaNdqX8OS1xFkriIxDIGn7yk2HWYHlQXXEYZtwKStKVAxymefNJGs160sg5ZlNkwq9tvFcyd5oTBNd60lxlwKCwFIUUZVd2bmxEgkwJNo86lWtYsoDabaiZmOg5T/IJW8O2PAlIQBPhAgayY2iaWcN4K8l91bikrakdwkFRKZEKKs1j01+ZWggVH2h7SN4WLFasv7NIB8aiSMg8Jyncz6CmDKFkZ1DuyQkqQCDlMXEixIOpE0EzjLgJUMs6A7xyk89fSl7nCEqxCHSCVpKiAYKUkgJKhaUlVhrFgYtNMXMVlKj3ljGUHQiNibSL25ViMSufE2ALxMgnqI211FBBjWlKWnu3S3lGgSk5pjUHby5mhMA5iQAHFtqUtSiM0hQuYTYiIEQJOhpmVpXaCkjcpzDfkUmpmMAkqBVlIQQsWNlCQCM0xqdDQUr4gYzO/hcGpeWfG8oSYzeEQNf3/S15rMLwtCVeBaEiEg50FImTJKlkJMZRJSCb6Wr1fb/AIUHHFuHMsqIKu5KrDwgZiNIG1MeHcY4TjCAy62FWISCppcjSxy5vrQCpDoS2sAQ7GUBR1IzASciPlk77RINL+KNunOtDaFhFilbZVJIGhToQDpmJtOlWp3ssY8DsXKgVIE35KRkOlpvYnnQfEOFYlCXT+zIWAFLKwYsETDiCYiPxbWigK7BYEtYROb8XiPrf+dcD4txDvcTiXjJDjzih5FRiOdor6F7RPf2Xhr6wYUhheX+IpIT/qIr51wrBCRvFspjXyNqDRGJTvIjpUaFFS7afSKnXh0TOUDpt7C0VNhQCgRE3mNuV+VBqJkjf9aVM2mYnT9f1r3JI+Wdb6H61spXL1EUAuLb8ZsTp9qytcSfEfT7CsoOsqU2xg2kNtgqcQlUHS4BzHmZ60x7J8HyJD7skrsi8gA2mOZ06DzrKygfYjgbShoUzukxr0qBnswpK0+PMibhQ8UeevuTWVlA8dwpkQBAFun8hWqWvY2jY+n869rKDdrgTRE92kKO6bf0qH+60pUYEgVlZQL19m21Ol4FzMdR3ispG0pJKbWIgCincIoEFCQIH5785gVlZQENtLWhUAoJ0+UzIF46WET70I1wwNlZQPColRHJX4iJOkgGOZMWivKygWYziOIS43HddwpYbUF5i4SRMjLYRYX69KKweJbfUWwktvJSFFC7jKrQ5kGCCB52EjavKygH4lwdLxS08k5k+NJCoUk/KFJUDsTuAelBo4G+VJQ44HG0qJCyMryUpibiQokQOszIiKysoGmPw75TLKW5CRlklOU8gBqmBG0VtieLd260ytBX3spChEBWXNeTuNxWVlAQ00y4VAEggwbb6flrNGK4cUhISRa158hcf12rKygrOP7H95iA++448pJIbblGRvMR4h4EkxyN9NdmXCWQ2kJ5amCIvHMkaRavKygF41xV1hxoQlGHzQ86vxSkgwlCUePNO5EVN234icHwx51NlrTlSdwXPAmfKZ96ysoPnrDSgiADA3AP38qlbaC9QKysoGHDeKYnD3w+IdQBtnJR/kMp25VacF8UcegjP3LyQL5kFCuXzIMbj8JrKygm7YfEBWMwa8P3BaWooJUFhSMqVSRcAySBtzqisNwBI1rysoNMSRGgEn+n8qlOFCQDeNpjT+dZWUGyDeRp15Gt23MywPlE+f63rKygDxyYWoHbz5dKysrKD//Z">
            <a:hlinkClick r:id="rId2"/>
          </p:cNvPr>
          <p:cNvSpPr>
            <a:spLocks noChangeAspect="1" noChangeArrowheads="1"/>
          </p:cNvSpPr>
          <p:nvPr/>
        </p:nvSpPr>
        <p:spPr bwMode="auto">
          <a:xfrm>
            <a:off x="209550" y="-1058863"/>
            <a:ext cx="381000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Sleep Like A Log With These 7 Types Of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85896"/>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93910"/>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a:t>Hirabayashi v. United States </a:t>
            </a:r>
            <a:r>
              <a:rPr lang="en-US" dirty="0"/>
              <a:t>(1943)</a:t>
            </a:r>
          </a:p>
          <a:p>
            <a:pPr lvl="1"/>
            <a:r>
              <a:rPr lang="en-US" b="1" i="1" dirty="0"/>
              <a:t>The Supreme Court upheld the government’s right to act against Japanese Americans living on the West Coast of the United States. </a:t>
            </a:r>
            <a:endParaRPr lang="en-US" dirty="0"/>
          </a:p>
          <a:p>
            <a:pPr lvl="1"/>
            <a:r>
              <a:rPr lang="en-US" b="1" i="1" dirty="0"/>
              <a:t>A public apology was eventually issued by the United States government, and financial payment was made to survivors.</a:t>
            </a:r>
            <a:endParaRPr lang="en-US" dirty="0"/>
          </a:p>
          <a:p>
            <a:endParaRPr lang="en-US" dirty="0"/>
          </a:p>
        </p:txBody>
      </p:sp>
      <p:sp>
        <p:nvSpPr>
          <p:cNvPr id="3" name="Title 2"/>
          <p:cNvSpPr>
            <a:spLocks noGrp="1"/>
          </p:cNvSpPr>
          <p:nvPr>
            <p:ph type="title"/>
          </p:nvPr>
        </p:nvSpPr>
        <p:spPr/>
        <p:txBody>
          <a:bodyPr/>
          <a:lstStyle/>
          <a:p>
            <a:r>
              <a:rPr lang="en-US" dirty="0" err="1" smtClean="0"/>
              <a:t>Con’t</a:t>
            </a:r>
            <a:r>
              <a:rPr lang="en-US" dirty="0" smtClean="0"/>
              <a:t>…</a:t>
            </a:r>
            <a:endParaRPr lang="en-US" dirty="0"/>
          </a:p>
        </p:txBody>
      </p:sp>
    </p:spTree>
    <p:extLst>
      <p:ext uri="{BB962C8B-B14F-4D97-AF65-F5344CB8AC3E}">
        <p14:creationId xmlns:p14="http://schemas.microsoft.com/office/powerpoint/2010/main" val="3366925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1" i="1" dirty="0"/>
              <a:t>Germany hoped to defeat the Soviet Union quickly, gain control of Soviet oil fields, and force Britain out of the war through a bombing campaign and submarine warfare before America’s industrial and military strength could turn the tide.</a:t>
            </a:r>
            <a:endParaRPr lang="en-US" dirty="0"/>
          </a:p>
          <a:p>
            <a:endParaRPr lang="en-US" dirty="0"/>
          </a:p>
        </p:txBody>
      </p:sp>
      <p:sp>
        <p:nvSpPr>
          <p:cNvPr id="3" name="Title 2"/>
          <p:cNvSpPr>
            <a:spLocks noGrp="1"/>
          </p:cNvSpPr>
          <p:nvPr>
            <p:ph type="title"/>
          </p:nvPr>
        </p:nvSpPr>
        <p:spPr/>
        <p:txBody>
          <a:bodyPr/>
          <a:lstStyle/>
          <a:p>
            <a:r>
              <a:rPr lang="en-US" dirty="0" smtClean="0"/>
              <a:t>The War in Europe </a:t>
            </a:r>
            <a:endParaRPr lang="en-US" dirty="0"/>
          </a:p>
        </p:txBody>
      </p:sp>
    </p:spTree>
    <p:extLst>
      <p:ext uri="{BB962C8B-B14F-4D97-AF65-F5344CB8AC3E}">
        <p14:creationId xmlns:p14="http://schemas.microsoft.com/office/powerpoint/2010/main" val="2768632855"/>
      </p:ext>
    </p:extLst>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399" y="304800"/>
            <a:ext cx="4572000" cy="1524000"/>
          </a:xfrm>
        </p:spPr>
        <p:txBody>
          <a:bodyPr/>
          <a:lstStyle/>
          <a:p>
            <a:r>
              <a:rPr lang="en-US" dirty="0" smtClean="0"/>
              <a:t>Stalingrad (1942-43) </a:t>
            </a:r>
            <a:endParaRPr lang="en-US" dirty="0"/>
          </a:p>
        </p:txBody>
      </p:sp>
      <p:sp>
        <p:nvSpPr>
          <p:cNvPr id="2" name="Content Placeholder 1"/>
          <p:cNvSpPr>
            <a:spLocks noGrp="1"/>
          </p:cNvSpPr>
          <p:nvPr>
            <p:ph sz="quarter" idx="13"/>
          </p:nvPr>
        </p:nvSpPr>
        <p:spPr>
          <a:xfrm>
            <a:off x="-152400" y="1828800"/>
            <a:ext cx="4642104" cy="5029200"/>
          </a:xfrm>
        </p:spPr>
        <p:txBody>
          <a:bodyPr>
            <a:normAutofit/>
          </a:bodyPr>
          <a:lstStyle/>
          <a:p>
            <a:endParaRPr lang="en-US" dirty="0"/>
          </a:p>
          <a:p>
            <a:pPr lvl="1"/>
            <a:r>
              <a:rPr lang="en-US" sz="2400" b="1" i="1" dirty="0"/>
              <a:t>Stalingrad: Hundreds of thousands of German soldiers were killed or captured in a months-long siege of the Russian city of Stalingrad. </a:t>
            </a:r>
            <a:endParaRPr lang="en-US" sz="2400" dirty="0"/>
          </a:p>
          <a:p>
            <a:pPr lvl="1"/>
            <a:r>
              <a:rPr lang="en-US" sz="2400" b="1" i="1" dirty="0"/>
              <a:t>This defeat prevented Germany from seizing the Soviet oil fields and turned the tide against Germany in the east.</a:t>
            </a:r>
            <a:endParaRPr lang="en-US" sz="2400" dirty="0"/>
          </a:p>
          <a:p>
            <a:endParaRPr lang="en-US" dirty="0"/>
          </a:p>
        </p:txBody>
      </p:sp>
      <p:sp>
        <p:nvSpPr>
          <p:cNvPr id="4" name="Content Placeholder 3"/>
          <p:cNvSpPr>
            <a:spLocks noGrp="1"/>
          </p:cNvSpPr>
          <p:nvPr>
            <p:ph sz="quarter" idx="14"/>
          </p:nvPr>
        </p:nvSpPr>
        <p:spPr/>
        <p:txBody>
          <a:bodyPr/>
          <a:lstStyle/>
          <a:p>
            <a:endParaRPr lang="en-US" dirty="0"/>
          </a:p>
        </p:txBody>
      </p:sp>
      <p:pic>
        <p:nvPicPr>
          <p:cNvPr id="48130" name="Picture 2" descr="http://econc10.bu.edu/economic_systems/NatIdentity/images/stalingrad_5.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6310" y="5334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http://totallyhistory.com/wp-content/uploads/2013/03/Battle-of-Stalingrad.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310" y="3581400"/>
            <a:ext cx="470046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58140"/>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6075" lvl="1" indent="-346075"/>
            <a:r>
              <a:rPr lang="en-US" sz="2400" b="1" i="1" dirty="0"/>
              <a:t>El Alamein: German forces threatening to seize Egypt and the Suez Canal were defeated by the British. </a:t>
            </a:r>
            <a:endParaRPr lang="en-US" sz="1800" dirty="0"/>
          </a:p>
          <a:p>
            <a:pPr lvl="1"/>
            <a:r>
              <a:rPr lang="en-US" b="1" i="1" dirty="0"/>
              <a:t>This defeat prevented Hitler from gaining access to Middle Eastern oil supplies and attacking the Soviet Union from the south. </a:t>
            </a:r>
            <a:endParaRPr lang="en-US" b="1" i="1" dirty="0" smtClean="0"/>
          </a:p>
          <a:p>
            <a:pPr lvl="1"/>
            <a:r>
              <a:rPr lang="en-US" dirty="0" smtClean="0"/>
              <a:t>German African </a:t>
            </a:r>
            <a:r>
              <a:rPr lang="en-US" dirty="0" err="1" smtClean="0"/>
              <a:t>Korps</a:t>
            </a:r>
            <a:r>
              <a:rPr lang="en-US" dirty="0" smtClean="0"/>
              <a:t> led by Erwin Rommel and Allies led by George Patton and Eisenhower </a:t>
            </a:r>
            <a:endParaRPr lang="en-US" dirty="0"/>
          </a:p>
        </p:txBody>
      </p:sp>
      <p:sp>
        <p:nvSpPr>
          <p:cNvPr id="3" name="Title 2"/>
          <p:cNvSpPr>
            <a:spLocks noGrp="1"/>
          </p:cNvSpPr>
          <p:nvPr>
            <p:ph type="title"/>
          </p:nvPr>
        </p:nvSpPr>
        <p:spPr/>
        <p:txBody>
          <a:bodyPr/>
          <a:lstStyle/>
          <a:p>
            <a:r>
              <a:rPr lang="en-US" dirty="0" smtClean="0"/>
              <a:t>North Africa </a:t>
            </a:r>
            <a:endParaRPr lang="en-US" dirty="0"/>
          </a:p>
        </p:txBody>
      </p:sp>
    </p:spTree>
    <p:extLst>
      <p:ext uri="{BB962C8B-B14F-4D97-AF65-F5344CB8AC3E}">
        <p14:creationId xmlns:p14="http://schemas.microsoft.com/office/powerpoint/2010/main" val="1314672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 y="254000"/>
            <a:ext cx="8636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5711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Italy Defeated </a:t>
            </a:r>
            <a:endParaRPr lang="en-US" dirty="0"/>
          </a:p>
        </p:txBody>
      </p:sp>
      <p:sp>
        <p:nvSpPr>
          <p:cNvPr id="2" name="Content Placeholder 1"/>
          <p:cNvSpPr>
            <a:spLocks noGrp="1"/>
          </p:cNvSpPr>
          <p:nvPr>
            <p:ph sz="quarter" idx="13"/>
          </p:nvPr>
        </p:nvSpPr>
        <p:spPr/>
        <p:txBody>
          <a:bodyPr/>
          <a:lstStyle/>
          <a:p>
            <a:r>
              <a:rPr lang="en-US" dirty="0" smtClean="0"/>
              <a:t>Mussolini’s fascist regime fell in July 1943</a:t>
            </a:r>
          </a:p>
          <a:p>
            <a:r>
              <a:rPr lang="en-US" dirty="0" smtClean="0"/>
              <a:t>German forces fought Allies in Italy until Ger. had to surrender on May 1945</a:t>
            </a:r>
          </a:p>
          <a:p>
            <a:endParaRPr lang="en-US" dirty="0"/>
          </a:p>
        </p:txBody>
      </p:sp>
      <p:sp>
        <p:nvSpPr>
          <p:cNvPr id="4" name="Content Placeholder 3"/>
          <p:cNvSpPr>
            <a:spLocks noGrp="1"/>
          </p:cNvSpPr>
          <p:nvPr>
            <p:ph sz="quarter" idx="14"/>
          </p:nvPr>
        </p:nvSpPr>
        <p:spPr/>
        <p:txBody>
          <a:bodyPr/>
          <a:lstStyle/>
          <a:p>
            <a:endParaRPr lang="en-US"/>
          </a:p>
        </p:txBody>
      </p:sp>
      <p:pic>
        <p:nvPicPr>
          <p:cNvPr id="49154" name="Picture 2" descr="http://www.digitaljournal.com/img/5/6/4/8/9/8/i/5/0/1/o/MussoliniSemi-Profil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098337"/>
            <a:ext cx="3352800" cy="445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6553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1026" name="Picture 2" descr="corpses hanging by feet including Mussolini next to Petacci at Piazzale Loreto, Milan, 19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6200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5130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sp>
        <p:nvSpPr>
          <p:cNvPr id="5" name="AutoShape 2" descr="Image result for mussolini dea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mussolini dea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mussolini deat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mussolini deat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mussolini death"/>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mussolini d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723" y="137556"/>
            <a:ext cx="5177875" cy="663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084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D-Day </a:t>
            </a:r>
            <a:endParaRPr lang="en-US" dirty="0"/>
          </a:p>
        </p:txBody>
      </p:sp>
      <p:sp>
        <p:nvSpPr>
          <p:cNvPr id="3" name="Content Placeholder 2"/>
          <p:cNvSpPr>
            <a:spLocks noGrp="1"/>
          </p:cNvSpPr>
          <p:nvPr>
            <p:ph sz="quarter" idx="13"/>
          </p:nvPr>
        </p:nvSpPr>
        <p:spPr>
          <a:xfrm>
            <a:off x="304800" y="2240280"/>
            <a:ext cx="4184904" cy="4617720"/>
          </a:xfrm>
        </p:spPr>
        <p:txBody>
          <a:bodyPr>
            <a:normAutofit/>
          </a:bodyPr>
          <a:lstStyle/>
          <a:p>
            <a:r>
              <a:rPr lang="en-US" b="1" i="1" dirty="0"/>
              <a:t>The invasion of</a:t>
            </a:r>
            <a:r>
              <a:rPr lang="en-US" dirty="0"/>
              <a:t> </a:t>
            </a:r>
            <a:r>
              <a:rPr lang="en-US" b="1" i="1" dirty="0"/>
              <a:t>France came on D-Day, June 6, 1944; under General Eisenhower’s </a:t>
            </a:r>
            <a:r>
              <a:rPr lang="en-US" b="1" i="1" dirty="0" smtClean="0"/>
              <a:t>command</a:t>
            </a:r>
          </a:p>
          <a:p>
            <a:pPr marL="346075" lvl="1" indent="-346075"/>
            <a:r>
              <a:rPr lang="en-US" sz="2400" b="1" i="1" dirty="0" smtClean="0"/>
              <a:t>Despite </a:t>
            </a:r>
            <a:r>
              <a:rPr lang="en-US" sz="2400" b="1" i="1" dirty="0"/>
              <a:t>intense German opposition and heavy American casualties, the landings succeeded, and the liberation of western Europe from Hitler began</a:t>
            </a:r>
            <a:endParaRPr lang="en-US" sz="2400" dirty="0"/>
          </a:p>
          <a:p>
            <a:endParaRPr lang="en-US" dirty="0"/>
          </a:p>
        </p:txBody>
      </p:sp>
      <p:sp>
        <p:nvSpPr>
          <p:cNvPr id="4" name="Content Placeholder 3"/>
          <p:cNvSpPr>
            <a:spLocks noGrp="1"/>
          </p:cNvSpPr>
          <p:nvPr>
            <p:ph sz="quarter" idx="14"/>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81200"/>
            <a:ext cx="43053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363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48" y="228600"/>
            <a:ext cx="4493110" cy="1182444"/>
          </a:xfrm>
        </p:spPr>
        <p:txBody>
          <a:bodyPr/>
          <a:lstStyle/>
          <a:p>
            <a:r>
              <a:rPr lang="en-US" sz="4000" dirty="0" smtClean="0"/>
              <a:t>Ending the War in Europe </a:t>
            </a:r>
            <a:endParaRPr lang="en-US" sz="4000" dirty="0"/>
          </a:p>
        </p:txBody>
      </p:sp>
      <p:sp>
        <p:nvSpPr>
          <p:cNvPr id="6" name="Content Placeholder 5"/>
          <p:cNvSpPr>
            <a:spLocks noGrp="1"/>
          </p:cNvSpPr>
          <p:nvPr>
            <p:ph sz="quarter" idx="13"/>
          </p:nvPr>
        </p:nvSpPr>
        <p:spPr>
          <a:xfrm>
            <a:off x="381000" y="2209800"/>
            <a:ext cx="3803904" cy="3877056"/>
          </a:xfrm>
        </p:spPr>
        <p:txBody>
          <a:bodyPr/>
          <a:lstStyle/>
          <a:p>
            <a:r>
              <a:rPr lang="en-US" dirty="0" smtClean="0"/>
              <a:t>Allies drive most of Germans out of France by Sept. 1944</a:t>
            </a:r>
          </a:p>
          <a:p>
            <a:r>
              <a:rPr lang="en-US" dirty="0" smtClean="0"/>
              <a:t>Battle of the Bulge</a:t>
            </a:r>
          </a:p>
          <a:p>
            <a:r>
              <a:rPr lang="en-US" dirty="0" smtClean="0"/>
              <a:t>Hitler commits suicide </a:t>
            </a:r>
            <a:r>
              <a:rPr lang="en-US" dirty="0" err="1" smtClean="0"/>
              <a:t>b/f</a:t>
            </a:r>
            <a:r>
              <a:rPr lang="en-US" dirty="0" smtClean="0"/>
              <a:t> Soviet Troops capture him </a:t>
            </a:r>
          </a:p>
          <a:p>
            <a:r>
              <a:rPr lang="en-US" dirty="0" smtClean="0"/>
              <a:t>Germany surrenders May 8, 1945</a:t>
            </a:r>
            <a:endParaRPr lang="en-US" dirty="0"/>
          </a:p>
        </p:txBody>
      </p:sp>
      <p:sp>
        <p:nvSpPr>
          <p:cNvPr id="7" name="Content Placeholder 6"/>
          <p:cNvSpPr>
            <a:spLocks noGrp="1"/>
          </p:cNvSpPr>
          <p:nvPr>
            <p:ph sz="quarter" idx="14"/>
          </p:nvPr>
        </p:nvSpPr>
        <p:spPr/>
        <p:txBody>
          <a:bodyPr/>
          <a:lstStyle/>
          <a:p>
            <a:endParaRPr lang="en-US"/>
          </a:p>
        </p:txBody>
      </p:sp>
      <p:pic>
        <p:nvPicPr>
          <p:cNvPr id="8"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900" y="710324"/>
            <a:ext cx="51181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859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
          </p:nvPr>
        </p:nvSpPr>
        <p:spPr/>
      </p:sp>
      <p:sp>
        <p:nvSpPr>
          <p:cNvPr id="7" name="Text Placeholder 6"/>
          <p:cNvSpPr>
            <a:spLocks noGrp="1"/>
          </p:cNvSpPr>
          <p:nvPr>
            <p:ph type="body" sz="half" idx="2"/>
          </p:nvPr>
        </p:nvSpPr>
        <p:spPr>
          <a:xfrm>
            <a:off x="688488" y="5324306"/>
            <a:ext cx="7922111" cy="1533694"/>
          </a:xfrm>
        </p:spPr>
        <p:txBody>
          <a:bodyPr>
            <a:normAutofit fontScale="92500" lnSpcReduction="20000"/>
          </a:bodyPr>
          <a:lstStyle/>
          <a:p>
            <a:pPr>
              <a:spcBef>
                <a:spcPct val="0"/>
              </a:spcBef>
            </a:pPr>
            <a:r>
              <a:rPr lang="en-US" altLang="en-US" sz="1900" b="1" dirty="0"/>
              <a:t>In the early years of the depression,</a:t>
            </a:r>
          </a:p>
          <a:p>
            <a:pPr>
              <a:spcBef>
                <a:spcPct val="0"/>
              </a:spcBef>
            </a:pPr>
            <a:r>
              <a:rPr lang="en-US" altLang="en-US" sz="1900" b="1" dirty="0"/>
              <a:t>desperate, homeless people</a:t>
            </a:r>
          </a:p>
          <a:p>
            <a:pPr>
              <a:spcBef>
                <a:spcPct val="0"/>
              </a:spcBef>
            </a:pPr>
            <a:r>
              <a:rPr lang="en-US" altLang="en-US" sz="1900" b="1" dirty="0"/>
              <a:t>constructed shacks out of scavenged</a:t>
            </a:r>
          </a:p>
          <a:p>
            <a:pPr>
              <a:spcBef>
                <a:spcPct val="0"/>
              </a:spcBef>
            </a:pPr>
            <a:r>
              <a:rPr lang="en-US" altLang="en-US" sz="1900" b="1" dirty="0"/>
              <a:t>materials. These shantytowns</a:t>
            </a:r>
          </a:p>
          <a:p>
            <a:pPr>
              <a:spcBef>
                <a:spcPct val="0"/>
              </a:spcBef>
            </a:pPr>
            <a:r>
              <a:rPr lang="en-US" altLang="en-US" sz="1900" b="1" dirty="0"/>
              <a:t>sprang up in cities across</a:t>
            </a:r>
          </a:p>
          <a:p>
            <a:pPr>
              <a:spcBef>
                <a:spcPct val="0"/>
              </a:spcBef>
            </a:pPr>
            <a:r>
              <a:rPr lang="en-US" altLang="en-US" sz="1900" b="1" dirty="0"/>
              <a:t>the country.</a:t>
            </a:r>
          </a:p>
          <a:p>
            <a:endParaRPr lang="en-US" dirty="0"/>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7081345" cy="513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8023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248347"/>
            <a:ext cx="8292352" cy="4609653"/>
          </a:xfrm>
        </p:spPr>
        <p:txBody>
          <a:bodyPr>
            <a:normAutofit/>
          </a:bodyPr>
          <a:lstStyle/>
          <a:p>
            <a:pPr lvl="1"/>
            <a:r>
              <a:rPr lang="en-US" sz="2400" b="1" i="1" dirty="0"/>
              <a:t>genocide: The systematic and purposeful destruction of a racial, political, religious, or cultural group</a:t>
            </a:r>
            <a:endParaRPr lang="en-US" sz="1800" dirty="0"/>
          </a:p>
          <a:p>
            <a:pPr lvl="1"/>
            <a:r>
              <a:rPr lang="en-US" sz="2400" b="1" i="1" dirty="0"/>
              <a:t>final solution: Germany’s decision to exterminate all Jews</a:t>
            </a:r>
            <a:endParaRPr lang="en-US" sz="1800" dirty="0"/>
          </a:p>
          <a:p>
            <a:pPr lvl="1"/>
            <a:r>
              <a:rPr lang="en-US" sz="2400" b="1" i="1" dirty="0"/>
              <a:t>Affected </a:t>
            </a:r>
            <a:r>
              <a:rPr lang="en-US" sz="2400" b="1" i="1" dirty="0" smtClean="0"/>
              <a:t>groups:</a:t>
            </a:r>
            <a:endParaRPr lang="en-US" sz="1800" dirty="0"/>
          </a:p>
          <a:p>
            <a:pPr lvl="2"/>
            <a:r>
              <a:rPr lang="en-US" b="1" i="1" dirty="0"/>
              <a:t>Jews</a:t>
            </a:r>
            <a:endParaRPr lang="en-US" sz="1600" dirty="0"/>
          </a:p>
          <a:p>
            <a:pPr lvl="2"/>
            <a:r>
              <a:rPr lang="en-US" b="1" i="1" dirty="0"/>
              <a:t>Poles</a:t>
            </a:r>
            <a:endParaRPr lang="en-US" sz="1600" dirty="0"/>
          </a:p>
          <a:p>
            <a:pPr lvl="2"/>
            <a:r>
              <a:rPr lang="en-US" b="1" i="1" dirty="0"/>
              <a:t>Slavs</a:t>
            </a:r>
            <a:endParaRPr lang="en-US" sz="1600" dirty="0"/>
          </a:p>
          <a:p>
            <a:pPr lvl="2"/>
            <a:r>
              <a:rPr lang="en-US" b="1" i="1" dirty="0"/>
              <a:t>Gypsies</a:t>
            </a:r>
            <a:endParaRPr lang="en-US" sz="1600" dirty="0"/>
          </a:p>
          <a:p>
            <a:pPr lvl="2"/>
            <a:r>
              <a:rPr lang="en-US" b="1" i="1" dirty="0"/>
              <a:t>“Undesirables” (homosexuals, the mentally ill, political dissidents)</a:t>
            </a:r>
            <a:endParaRPr lang="en-US" sz="1600" dirty="0"/>
          </a:p>
          <a:p>
            <a:endParaRPr lang="en-US" dirty="0"/>
          </a:p>
        </p:txBody>
      </p:sp>
      <p:sp>
        <p:nvSpPr>
          <p:cNvPr id="3" name="Title 2"/>
          <p:cNvSpPr>
            <a:spLocks noGrp="1"/>
          </p:cNvSpPr>
          <p:nvPr>
            <p:ph type="title"/>
          </p:nvPr>
        </p:nvSpPr>
        <p:spPr/>
        <p:txBody>
          <a:bodyPr/>
          <a:lstStyle/>
          <a:p>
            <a:r>
              <a:rPr lang="en-US" dirty="0" smtClean="0"/>
              <a:t>Holocaust </a:t>
            </a:r>
            <a:endParaRPr lang="en-US" dirty="0"/>
          </a:p>
        </p:txBody>
      </p:sp>
    </p:spTree>
    <p:extLst>
      <p:ext uri="{BB962C8B-B14F-4D97-AF65-F5344CB8AC3E}">
        <p14:creationId xmlns:p14="http://schemas.microsoft.com/office/powerpoint/2010/main" val="3044910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0" name="Picture 2" descr="Image result for dr. mengele experimen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 y="-25400"/>
            <a:ext cx="9177865" cy="688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2464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533400" y="55418"/>
            <a:ext cx="7756263" cy="1054250"/>
          </a:xfrm>
        </p:spPr>
        <p:txBody>
          <a:bodyPr/>
          <a:lstStyle/>
          <a:p>
            <a:endParaRPr lang="en-US" dirty="0"/>
          </a:p>
        </p:txBody>
      </p:sp>
      <p:pic>
        <p:nvPicPr>
          <p:cNvPr id="3076" name="Picture 4" descr="Evil Science Experiments Nazi Nu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6" y="0"/>
            <a:ext cx="9212896"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784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300" y="254000"/>
            <a:ext cx="68834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3ae550402fda64309968-ed10b3f81fdfcd75244e208b3e9cac2c.r0.cf2.rackcdn.com/Tc0tMBC1Ck_1393958408714.jpg?rasterSignature=e998c6270212336255575f0c293f7ad3&amp;theme=Cinematic&amp;imageFilter=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2152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6" descr="WTF Science Experiments Tw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9"/>
            <a:ext cx="9144000" cy="69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950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Ovitz Family</a:t>
            </a:r>
            <a:endParaRPr lang="en-US" dirty="0"/>
          </a:p>
        </p:txBody>
      </p:sp>
      <p:pic>
        <p:nvPicPr>
          <p:cNvPr id="4098" name="Picture 2" descr="OVITZ FAMILY auschwitz-dwar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399"/>
            <a:ext cx="8686800" cy="517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5140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err="1" smtClean="0"/>
              <a:t>Ravensbruk</a:t>
            </a:r>
            <a:r>
              <a:rPr lang="en-US" dirty="0" smtClean="0"/>
              <a:t> Rabbits </a:t>
            </a:r>
            <a:endParaRPr lang="en-US" dirty="0"/>
          </a:p>
        </p:txBody>
      </p:sp>
      <p:pic>
        <p:nvPicPr>
          <p:cNvPr id="6146" name="Picture 2" descr="The deformed legs of the Ravensbruck &quot;rabbits&quot;, the women who were subjected to the medical experimentation of the camp's medical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57400"/>
            <a:ext cx="428625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bp.blogspot.com/-IOp9XQPDP40/VL6koK9IQXI/AAAAAAABPHE/TVnjfk3tFgo/s1600/Ravensbruc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4343400" cy="389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631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Con’t</a:t>
            </a:r>
            <a:r>
              <a:rPr lang="en-US" dirty="0" smtClean="0"/>
              <a:t>…</a:t>
            </a:r>
            <a:endParaRPr lang="en-US" dirty="0"/>
          </a:p>
        </p:txBody>
      </p:sp>
      <p:sp>
        <p:nvSpPr>
          <p:cNvPr id="2" name="Content Placeholder 1"/>
          <p:cNvSpPr>
            <a:spLocks noGrp="1"/>
          </p:cNvSpPr>
          <p:nvPr>
            <p:ph sz="quarter" idx="13"/>
          </p:nvPr>
        </p:nvSpPr>
        <p:spPr/>
        <p:txBody>
          <a:bodyPr/>
          <a:lstStyle/>
          <a:p>
            <a:r>
              <a:rPr lang="en-US" dirty="0" smtClean="0"/>
              <a:t>So few Jews escaped b/c the world would not take them in </a:t>
            </a:r>
          </a:p>
          <a:p>
            <a:r>
              <a:rPr lang="en-US" dirty="0" smtClean="0"/>
              <a:t>War Refugee Board </a:t>
            </a:r>
          </a:p>
          <a:p>
            <a:r>
              <a:rPr lang="en-US" dirty="0" smtClean="0"/>
              <a:t>Anti-Semitism, fear of economic competition were among a few of the reasons the Jews were not protected</a:t>
            </a:r>
            <a:endParaRPr lang="en-US" dirty="0"/>
          </a:p>
        </p:txBody>
      </p:sp>
      <p:sp>
        <p:nvSpPr>
          <p:cNvPr id="5" name="Content Placeholder 4"/>
          <p:cNvSpPr>
            <a:spLocks noGrp="1"/>
          </p:cNvSpPr>
          <p:nvPr>
            <p:ph sz="quarter" idx="14"/>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209800"/>
            <a:ext cx="4293476"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4953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a:r>
              <a:rPr lang="en-US" b="1" i="1" dirty="0"/>
              <a:t>The Geneva Convention attempted to ensure the humane treatment of prisoners of war by establishing rules to be followed by all nations</a:t>
            </a:r>
            <a:endParaRPr lang="en-US" sz="1800" dirty="0"/>
          </a:p>
          <a:p>
            <a:pPr lvl="1"/>
            <a:r>
              <a:rPr lang="en-US" sz="2400" b="1" i="1" dirty="0"/>
              <a:t>The treatment of prisoners of war in Europe more closely followed the ideas of the Geneva Convention.</a:t>
            </a:r>
            <a:endParaRPr lang="en-US" sz="1800" dirty="0"/>
          </a:p>
          <a:p>
            <a:endParaRPr lang="en-US" dirty="0"/>
          </a:p>
        </p:txBody>
      </p:sp>
      <p:sp>
        <p:nvSpPr>
          <p:cNvPr id="5" name="Title 4"/>
          <p:cNvSpPr>
            <a:spLocks noGrp="1"/>
          </p:cNvSpPr>
          <p:nvPr>
            <p:ph type="title"/>
          </p:nvPr>
        </p:nvSpPr>
        <p:spPr/>
        <p:txBody>
          <a:bodyPr/>
          <a:lstStyle/>
          <a:p>
            <a:r>
              <a:rPr lang="en-US" dirty="0" smtClean="0"/>
              <a:t>Geneva Convention </a:t>
            </a:r>
            <a:endParaRPr lang="en-US" dirty="0"/>
          </a:p>
        </p:txBody>
      </p:sp>
    </p:spTree>
    <p:extLst>
      <p:ext uri="{BB962C8B-B14F-4D97-AF65-F5344CB8AC3E}">
        <p14:creationId xmlns:p14="http://schemas.microsoft.com/office/powerpoint/2010/main" val="84968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400" b="1" i="1" dirty="0"/>
              <a:t>Following Pearl Harbor, Japan invaded the Philippines and Indonesia and planned to invade both Australia and Hawaii. </a:t>
            </a:r>
            <a:endParaRPr lang="en-US" sz="1800" dirty="0"/>
          </a:p>
          <a:p>
            <a:pPr lvl="1"/>
            <a:r>
              <a:rPr lang="en-US" sz="2400" b="1" i="1" dirty="0"/>
              <a:t>Her leaders hoped that America would then accept Japanese predominance in Southeast Asia and the Pacific, rather than conduct a bloody and costly war to reverse Japanese gains.</a:t>
            </a:r>
            <a:endParaRPr lang="en-US" sz="1800" dirty="0"/>
          </a:p>
          <a:p>
            <a:endParaRPr lang="en-US" dirty="0"/>
          </a:p>
        </p:txBody>
      </p:sp>
      <p:sp>
        <p:nvSpPr>
          <p:cNvPr id="3" name="Title 2"/>
          <p:cNvSpPr>
            <a:spLocks noGrp="1"/>
          </p:cNvSpPr>
          <p:nvPr>
            <p:ph type="title"/>
          </p:nvPr>
        </p:nvSpPr>
        <p:spPr/>
        <p:txBody>
          <a:bodyPr/>
          <a:lstStyle/>
          <a:p>
            <a:r>
              <a:rPr lang="en-US" dirty="0" smtClean="0"/>
              <a:t>The War in the Pacific </a:t>
            </a:r>
            <a:endParaRPr lang="en-US" dirty="0"/>
          </a:p>
        </p:txBody>
      </p:sp>
    </p:spTree>
    <p:extLst>
      <p:ext uri="{BB962C8B-B14F-4D97-AF65-F5344CB8AC3E}">
        <p14:creationId xmlns:p14="http://schemas.microsoft.com/office/powerpoint/2010/main" val="2046316244"/>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1932 Election </a:t>
            </a:r>
            <a:endParaRPr lang="en-US" dirty="0"/>
          </a:p>
        </p:txBody>
      </p:sp>
      <p:sp>
        <p:nvSpPr>
          <p:cNvPr id="2" name="Content Placeholder 1"/>
          <p:cNvSpPr>
            <a:spLocks noGrp="1"/>
          </p:cNvSpPr>
          <p:nvPr>
            <p:ph sz="quarter" idx="13"/>
          </p:nvPr>
        </p:nvSpPr>
        <p:spPr/>
        <p:txBody>
          <a:bodyPr/>
          <a:lstStyle/>
          <a:p>
            <a:r>
              <a:rPr lang="en-US" dirty="0" smtClean="0"/>
              <a:t>Rep. Herbert Hoover vs. Dem. Franklin Delano Roosevelt</a:t>
            </a:r>
          </a:p>
          <a:p>
            <a:r>
              <a:rPr lang="en-US" dirty="0" smtClean="0"/>
              <a:t>Roosevelt a victim of polio</a:t>
            </a:r>
          </a:p>
          <a:p>
            <a:r>
              <a:rPr lang="en-US" dirty="0" smtClean="0"/>
              <a:t>Roosevelt is victorious</a:t>
            </a:r>
          </a:p>
        </p:txBody>
      </p:sp>
      <p:sp>
        <p:nvSpPr>
          <p:cNvPr id="4" name="Content Placeholder 3"/>
          <p:cNvSpPr>
            <a:spLocks noGrp="1"/>
          </p:cNvSpPr>
          <p:nvPr>
            <p:ph sz="quarter" idx="14"/>
          </p:nvPr>
        </p:nvSpPr>
        <p:spPr>
          <a:xfrm>
            <a:off x="6858000" y="6172199"/>
            <a:ext cx="2259724" cy="656897"/>
          </a:xfrm>
        </p:spPr>
        <p:txBody>
          <a:bodyPr/>
          <a:lstStyle/>
          <a:p>
            <a:r>
              <a:rPr lang="en-US" dirty="0" smtClean="0"/>
              <a:t>FDR </a:t>
            </a:r>
            <a:endParaRPr lang="en-US" dirty="0"/>
          </a:p>
        </p:txBody>
      </p:sp>
      <p:pic>
        <p:nvPicPr>
          <p:cNvPr id="2050" name="Picture 2" descr="http://www.independent.co.uk/migration_catalog/article5119483.ece/alternates/w620/franklin-d-roosevelt.jpe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133600"/>
            <a:ext cx="3743325" cy="3743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27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Bataan Death March </a:t>
            </a:r>
            <a:endParaRPr lang="en-US" dirty="0"/>
          </a:p>
        </p:txBody>
      </p:sp>
      <p:sp>
        <p:nvSpPr>
          <p:cNvPr id="4" name="Content Placeholder 3"/>
          <p:cNvSpPr>
            <a:spLocks noGrp="1"/>
          </p:cNvSpPr>
          <p:nvPr>
            <p:ph sz="quarter" idx="13"/>
          </p:nvPr>
        </p:nvSpPr>
        <p:spPr>
          <a:xfrm>
            <a:off x="228600" y="2240280"/>
            <a:ext cx="4261104" cy="4617720"/>
          </a:xfrm>
        </p:spPr>
        <p:txBody>
          <a:bodyPr>
            <a:normAutofit/>
          </a:bodyPr>
          <a:lstStyle/>
          <a:p>
            <a:pPr lvl="1"/>
            <a:r>
              <a:rPr lang="en-US" sz="2400" b="1" i="1" dirty="0"/>
              <a:t>The treatment of prisoners of war in the Pacific Theater often reflected the savagery of the fighting there.</a:t>
            </a:r>
            <a:endParaRPr lang="en-US" sz="1800" dirty="0"/>
          </a:p>
          <a:p>
            <a:pPr lvl="1"/>
            <a:r>
              <a:rPr lang="en-US" sz="2400" b="1" i="1" dirty="0"/>
              <a:t>In the Bataan Death March (April 1942), American POWs suffered brutal treatment by the Japanese after surrender of the Philippines.</a:t>
            </a:r>
            <a:endParaRPr lang="en-US" sz="1800" dirty="0"/>
          </a:p>
          <a:p>
            <a:endParaRPr lang="en-US" dirty="0"/>
          </a:p>
        </p:txBody>
      </p:sp>
      <p:sp>
        <p:nvSpPr>
          <p:cNvPr id="5" name="Content Placeholder 4"/>
          <p:cNvSpPr>
            <a:spLocks noGrp="1"/>
          </p:cNvSpPr>
          <p:nvPr>
            <p:ph sz="quarter" idx="14"/>
          </p:nvPr>
        </p:nvSpPr>
        <p:spPr/>
        <p:txBody>
          <a:bodyPr/>
          <a:lstStyle/>
          <a:p>
            <a:endParaRPr lang="en-US"/>
          </a:p>
        </p:txBody>
      </p:sp>
      <p:pic>
        <p:nvPicPr>
          <p:cNvPr id="6"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981200"/>
            <a:ext cx="43561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8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32770" name="Picture 2" descr="http://upload.wikimedia.org/wikipedia/commons/0/02/March_of_Death_from_Bataan_to_the_prison_camp_-_Dead_soldier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 y="9906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www.nationalmuseum.af.mil/shared/media/photodb/photos/090803-F-1234S-024.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4467" y="719137"/>
            <a:ext cx="4191000" cy="51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764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4304853"/>
          </a:xfrm>
        </p:spPr>
        <p:txBody>
          <a:bodyPr>
            <a:normAutofit/>
          </a:bodyPr>
          <a:lstStyle/>
          <a:p>
            <a:r>
              <a:rPr lang="en-US" b="1" i="1" dirty="0"/>
              <a:t>Midway: In the Battle of Midway (termed the “Miracle at Midway”), American naval forces defeated a much larger Japanese force as it prepared to seize Midway </a:t>
            </a:r>
            <a:r>
              <a:rPr lang="en-US" b="1" i="1" dirty="0" smtClean="0"/>
              <a:t>Island</a:t>
            </a:r>
          </a:p>
          <a:p>
            <a:pPr lvl="1"/>
            <a:r>
              <a:rPr lang="en-US" sz="2400" b="1" i="1" dirty="0"/>
              <a:t>Coming only a few months after Pearl Harbor, a Japanese victory at Midway would have enabled Japan to invade Hawaii. </a:t>
            </a:r>
            <a:endParaRPr lang="en-US" sz="1800" dirty="0"/>
          </a:p>
          <a:p>
            <a:pPr lvl="1"/>
            <a:r>
              <a:rPr lang="en-US" sz="2400" b="1" i="1" dirty="0"/>
              <a:t>The American victory ended the Japanese threat to Hawaii and began a series of American victories in the “island hopping” campaign, carrying the war closer and closer to Japan.</a:t>
            </a:r>
            <a:endParaRPr lang="en-US" sz="1800" dirty="0"/>
          </a:p>
          <a:p>
            <a:endParaRPr lang="en-US" dirty="0"/>
          </a:p>
        </p:txBody>
      </p:sp>
      <p:sp>
        <p:nvSpPr>
          <p:cNvPr id="3" name="Title 2"/>
          <p:cNvSpPr>
            <a:spLocks noGrp="1"/>
          </p:cNvSpPr>
          <p:nvPr>
            <p:ph type="title"/>
          </p:nvPr>
        </p:nvSpPr>
        <p:spPr/>
        <p:txBody>
          <a:bodyPr/>
          <a:lstStyle/>
          <a:p>
            <a:r>
              <a:rPr lang="en-US" dirty="0" smtClean="0"/>
              <a:t>Fighting Japan </a:t>
            </a:r>
            <a:endParaRPr lang="en-US" dirty="0"/>
          </a:p>
        </p:txBody>
      </p:sp>
    </p:spTree>
    <p:extLst>
      <p:ext uri="{BB962C8B-B14F-4D97-AF65-F5344CB8AC3E}">
        <p14:creationId xmlns:p14="http://schemas.microsoft.com/office/powerpoint/2010/main" val="1307038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6200" y="254000"/>
            <a:ext cx="64389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0190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Douglas MacArthur and Chester Nimitz</a:t>
            </a:r>
          </a:p>
          <a:p>
            <a:pPr marL="365760" lvl="1">
              <a:buFont typeface="Wingdings" pitchFamily="2" charset="2"/>
              <a:buChar char=""/>
            </a:pPr>
            <a:r>
              <a:rPr lang="en-US" sz="2400" b="1" i="1" dirty="0"/>
              <a:t>In the Pacific, American military strategy called for an “island hopping” campaign, seizing islands closer and closer to Japan and using them as bases for air attacks on Japan, and for cutting off Japanese supplies through submarine warfare against Japanese shipping.</a:t>
            </a:r>
            <a:endParaRPr lang="en-US" sz="1800" dirty="0"/>
          </a:p>
          <a:p>
            <a:endParaRPr lang="en-US" dirty="0"/>
          </a:p>
        </p:txBody>
      </p:sp>
      <p:sp>
        <p:nvSpPr>
          <p:cNvPr id="3" name="Title 2"/>
          <p:cNvSpPr>
            <a:spLocks noGrp="1"/>
          </p:cNvSpPr>
          <p:nvPr>
            <p:ph type="title"/>
          </p:nvPr>
        </p:nvSpPr>
        <p:spPr/>
        <p:txBody>
          <a:bodyPr/>
          <a:lstStyle/>
          <a:p>
            <a:r>
              <a:rPr lang="en-US" dirty="0" smtClean="0"/>
              <a:t>Pacific Theatre of War</a:t>
            </a:r>
            <a:endParaRPr lang="en-US" dirty="0"/>
          </a:p>
        </p:txBody>
      </p:sp>
    </p:spTree>
    <p:extLst>
      <p:ext uri="{BB962C8B-B14F-4D97-AF65-F5344CB8AC3E}">
        <p14:creationId xmlns:p14="http://schemas.microsoft.com/office/powerpoint/2010/main" val="3009390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400" b="1" i="1" dirty="0"/>
              <a:t>Iwo Jima and Okinawa: The American invasions of the islands of Iwo Jima and Okinawa brought American forces closer than ever to Japan, but both invasions cost thousands of American lives and even more Japanese lives, as Japanese soldiers fought fiercely over every square inch of the </a:t>
            </a:r>
            <a:r>
              <a:rPr lang="en-US" sz="2400" b="1" i="1" dirty="0" smtClean="0"/>
              <a:t>islands.</a:t>
            </a:r>
            <a:endParaRPr lang="en-US" sz="1800" dirty="0"/>
          </a:p>
          <a:p>
            <a:pPr lvl="1"/>
            <a:r>
              <a:rPr lang="en-US" sz="2400" b="1" i="1" dirty="0"/>
              <a:t>Japanese soldiers </a:t>
            </a:r>
            <a:r>
              <a:rPr lang="en-US" sz="2400" b="1" i="1" dirty="0" smtClean="0"/>
              <a:t>(and citizens) often </a:t>
            </a:r>
            <a:r>
              <a:rPr lang="en-US" sz="2400" b="1" i="1" dirty="0"/>
              <a:t>committed suicide rather than surrender.</a:t>
            </a:r>
            <a:endParaRPr lang="en-US" sz="1800" dirty="0"/>
          </a:p>
          <a:p>
            <a:endParaRPr lang="en-US" dirty="0"/>
          </a:p>
        </p:txBody>
      </p:sp>
      <p:sp>
        <p:nvSpPr>
          <p:cNvPr id="3" name="Title 2"/>
          <p:cNvSpPr>
            <a:spLocks noGrp="1"/>
          </p:cNvSpPr>
          <p:nvPr>
            <p:ph type="title"/>
          </p:nvPr>
        </p:nvSpPr>
        <p:spPr/>
        <p:txBody>
          <a:bodyPr/>
          <a:lstStyle/>
          <a:p>
            <a:r>
              <a:rPr lang="en-US" dirty="0" smtClean="0"/>
              <a:t>Iwo Jima and Okinawa </a:t>
            </a:r>
            <a:endParaRPr lang="en-US" dirty="0"/>
          </a:p>
        </p:txBody>
      </p:sp>
    </p:spTree>
    <p:extLst>
      <p:ext uri="{BB962C8B-B14F-4D97-AF65-F5344CB8AC3E}">
        <p14:creationId xmlns:p14="http://schemas.microsoft.com/office/powerpoint/2010/main" val="32524205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381000" y="381000"/>
            <a:ext cx="8455025" cy="457200"/>
          </a:xfrm>
          <a:prstGeom prst="rect">
            <a:avLst/>
          </a:prstGeom>
          <a:solidFill>
            <a:srgbClr val="91FF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Feb. to March and April to June 1945- Iwo Jima and Okinawa</a:t>
            </a:r>
          </a:p>
        </p:txBody>
      </p:sp>
      <p:pic>
        <p:nvPicPr>
          <p:cNvPr id="31750" name="Picture 6" descr="maps-east-a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838200"/>
            <a:ext cx="4927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arro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2667000"/>
            <a:ext cx="1447800" cy="1028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5" name="Text Box 11"/>
          <p:cNvSpPr txBox="1">
            <a:spLocks noChangeArrowheads="1"/>
          </p:cNvSpPr>
          <p:nvPr/>
        </p:nvSpPr>
        <p:spPr bwMode="auto">
          <a:xfrm>
            <a:off x="6461125" y="2246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756" name="Text Box 12"/>
          <p:cNvSpPr txBox="1">
            <a:spLocks noChangeArrowheads="1"/>
          </p:cNvSpPr>
          <p:nvPr/>
        </p:nvSpPr>
        <p:spPr bwMode="auto">
          <a:xfrm>
            <a:off x="6308725" y="2551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757" name="Text Box 13"/>
          <p:cNvSpPr txBox="1">
            <a:spLocks noChangeArrowheads="1"/>
          </p:cNvSpPr>
          <p:nvPr/>
        </p:nvSpPr>
        <p:spPr bwMode="auto">
          <a:xfrm>
            <a:off x="6308725" y="2170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758" name="Text Box 14"/>
          <p:cNvSpPr txBox="1">
            <a:spLocks noChangeArrowheads="1"/>
          </p:cNvSpPr>
          <p:nvPr/>
        </p:nvSpPr>
        <p:spPr bwMode="auto">
          <a:xfrm>
            <a:off x="6384925" y="2246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762" name="Text Box 18"/>
          <p:cNvSpPr txBox="1">
            <a:spLocks noChangeArrowheads="1"/>
          </p:cNvSpPr>
          <p:nvPr/>
        </p:nvSpPr>
        <p:spPr bwMode="auto">
          <a:xfrm>
            <a:off x="5827713" y="1600200"/>
            <a:ext cx="33162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Why is victory at these </a:t>
            </a:r>
          </a:p>
          <a:p>
            <a:r>
              <a:rPr lang="en-US" sz="2400"/>
              <a:t>tiny Islands so </a:t>
            </a:r>
          </a:p>
          <a:p>
            <a:r>
              <a:rPr lang="en-US" sz="2400"/>
              <a:t>important?</a:t>
            </a:r>
          </a:p>
        </p:txBody>
      </p:sp>
      <p:sp>
        <p:nvSpPr>
          <p:cNvPr id="31763" name="Text Box 19"/>
          <p:cNvSpPr txBox="1">
            <a:spLocks noChangeArrowheads="1"/>
          </p:cNvSpPr>
          <p:nvPr/>
        </p:nvSpPr>
        <p:spPr bwMode="auto">
          <a:xfrm>
            <a:off x="6248400" y="3203575"/>
            <a:ext cx="27447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Brings Allies within</a:t>
            </a:r>
          </a:p>
          <a:p>
            <a:r>
              <a:rPr lang="en-US" sz="2400"/>
              <a:t>360 miles of Japan</a:t>
            </a:r>
          </a:p>
        </p:txBody>
      </p:sp>
      <p:sp>
        <p:nvSpPr>
          <p:cNvPr id="31764" name="Text Box 20"/>
          <p:cNvSpPr txBox="1">
            <a:spLocks noChangeArrowheads="1"/>
          </p:cNvSpPr>
          <p:nvPr/>
        </p:nvSpPr>
        <p:spPr bwMode="auto">
          <a:xfrm>
            <a:off x="0" y="4495800"/>
            <a:ext cx="9239250" cy="1552575"/>
          </a:xfrm>
          <a:prstGeom prst="rect">
            <a:avLst/>
          </a:prstGeom>
          <a:solidFill>
            <a:srgbClr val="91FF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Brought America closer than ever to Japan.  Cost thousands </a:t>
            </a:r>
          </a:p>
          <a:p>
            <a:r>
              <a:rPr lang="en-US" sz="2400"/>
              <a:t>of lives– even more Japanese, as Japanese fought fiercely</a:t>
            </a:r>
          </a:p>
          <a:p>
            <a:r>
              <a:rPr lang="en-US" sz="2400"/>
              <a:t>for every inch of the islands.  </a:t>
            </a:r>
          </a:p>
          <a:p>
            <a:r>
              <a:rPr lang="en-US" sz="2400"/>
              <a:t>Japanese would rather commit suicide than surrender– (Kamikaze)</a:t>
            </a:r>
          </a:p>
        </p:txBody>
      </p:sp>
    </p:spTree>
    <p:extLst>
      <p:ext uri="{BB962C8B-B14F-4D97-AF65-F5344CB8AC3E}">
        <p14:creationId xmlns:p14="http://schemas.microsoft.com/office/powerpoint/2010/main" val="1848163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63"/>
                                        </p:tgtEl>
                                        <p:attrNameLst>
                                          <p:attrName>style.visibility</p:attrName>
                                        </p:attrNameLst>
                                      </p:cBhvr>
                                      <p:to>
                                        <p:strVal val="visible"/>
                                      </p:to>
                                    </p:set>
                                    <p:anim calcmode="lin" valueType="num">
                                      <p:cBhvr additive="base">
                                        <p:cTn id="7" dur="500" fill="hold"/>
                                        <p:tgtEl>
                                          <p:spTgt spid="31763"/>
                                        </p:tgtEl>
                                        <p:attrNameLst>
                                          <p:attrName>ppt_x</p:attrName>
                                        </p:attrNameLst>
                                      </p:cBhvr>
                                      <p:tavLst>
                                        <p:tav tm="0">
                                          <p:val>
                                            <p:strVal val="#ppt_x"/>
                                          </p:val>
                                        </p:tav>
                                        <p:tav tm="100000">
                                          <p:val>
                                            <p:strVal val="#ppt_x"/>
                                          </p:val>
                                        </p:tav>
                                      </p:tavLst>
                                    </p:anim>
                                    <p:anim calcmode="lin" valueType="num">
                                      <p:cBhvr additive="base">
                                        <p:cTn id="8" dur="500" fill="hold"/>
                                        <p:tgtEl>
                                          <p:spTgt spid="317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64"/>
                                        </p:tgtEl>
                                        <p:attrNameLst>
                                          <p:attrName>style.visibility</p:attrName>
                                        </p:attrNameLst>
                                      </p:cBhvr>
                                      <p:to>
                                        <p:strVal val="visible"/>
                                      </p:to>
                                    </p:set>
                                    <p:anim calcmode="lin" valueType="num">
                                      <p:cBhvr additive="base">
                                        <p:cTn id="13" dur="500" fill="hold"/>
                                        <p:tgtEl>
                                          <p:spTgt spid="31764"/>
                                        </p:tgtEl>
                                        <p:attrNameLst>
                                          <p:attrName>ppt_x</p:attrName>
                                        </p:attrNameLst>
                                      </p:cBhvr>
                                      <p:tavLst>
                                        <p:tav tm="0">
                                          <p:val>
                                            <p:strVal val="#ppt_x"/>
                                          </p:val>
                                        </p:tav>
                                        <p:tav tm="100000">
                                          <p:val>
                                            <p:strVal val="#ppt_x"/>
                                          </p:val>
                                        </p:tav>
                                      </p:tavLst>
                                    </p:anim>
                                    <p:anim calcmode="lin" valueType="num">
                                      <p:cBhvr additive="base">
                                        <p:cTn id="14" dur="500" fill="hold"/>
                                        <p:tgtEl>
                                          <p:spTgt spid="317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3" grpId="0"/>
      <p:bldP spid="3176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4572000" y="1981200"/>
            <a:ext cx="4572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American Death Toll:</a:t>
            </a:r>
          </a:p>
          <a:p>
            <a:endParaRPr lang="en-US" sz="2800"/>
          </a:p>
          <a:p>
            <a:r>
              <a:rPr lang="en-US" sz="2800"/>
              <a:t>6,000 Iwo Jima</a:t>
            </a:r>
          </a:p>
          <a:p>
            <a:r>
              <a:rPr lang="en-US" sz="2800"/>
              <a:t>7,500 Okinawa</a:t>
            </a:r>
          </a:p>
        </p:txBody>
      </p:sp>
      <p:sp>
        <p:nvSpPr>
          <p:cNvPr id="40965" name="Rectangle 5"/>
          <p:cNvSpPr>
            <a:spLocks noChangeArrowheads="1"/>
          </p:cNvSpPr>
          <p:nvPr/>
        </p:nvSpPr>
        <p:spPr bwMode="auto">
          <a:xfrm>
            <a:off x="4572000" y="4038600"/>
            <a:ext cx="4572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Japanese Death Toll:</a:t>
            </a:r>
          </a:p>
          <a:p>
            <a:endParaRPr lang="en-US" sz="2800"/>
          </a:p>
          <a:p>
            <a:r>
              <a:rPr lang="en-US" sz="2800"/>
              <a:t>Over 120,000</a:t>
            </a:r>
          </a:p>
        </p:txBody>
      </p:sp>
      <p:sp>
        <p:nvSpPr>
          <p:cNvPr id="40966" name="Text Box 6"/>
          <p:cNvSpPr txBox="1">
            <a:spLocks noChangeArrowheads="1"/>
          </p:cNvSpPr>
          <p:nvPr/>
        </p:nvSpPr>
        <p:spPr bwMode="auto">
          <a:xfrm>
            <a:off x="1127125" y="625475"/>
            <a:ext cx="67706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What was the Human Cost of taking </a:t>
            </a:r>
          </a:p>
          <a:p>
            <a:r>
              <a:rPr lang="en-US" sz="3200"/>
              <a:t>Iwo Jima and Okinawa?</a:t>
            </a:r>
          </a:p>
        </p:txBody>
      </p:sp>
      <p:pic>
        <p:nvPicPr>
          <p:cNvPr id="40968" name="Picture 8" descr="w2_iwo-jima_chap_5thmar_sgt-L-R-%20Burmeiste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733550"/>
            <a:ext cx="4505325"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398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1"/>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54000"/>
            <a:ext cx="77724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6062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 the Postwar World </a:t>
            </a:r>
            <a:endParaRPr lang="en-US" dirty="0"/>
          </a:p>
        </p:txBody>
      </p:sp>
      <p:sp>
        <p:nvSpPr>
          <p:cNvPr id="2" name="Content Placeholder 1"/>
          <p:cNvSpPr>
            <a:spLocks noGrp="1"/>
          </p:cNvSpPr>
          <p:nvPr>
            <p:ph sz="quarter" idx="13"/>
          </p:nvPr>
        </p:nvSpPr>
        <p:spPr/>
        <p:txBody>
          <a:bodyPr>
            <a:normAutofit fontScale="92500" lnSpcReduction="20000"/>
          </a:bodyPr>
          <a:lstStyle/>
          <a:p>
            <a:r>
              <a:rPr lang="en-US" dirty="0" smtClean="0"/>
              <a:t>Yalta Conference in 1945</a:t>
            </a:r>
          </a:p>
          <a:p>
            <a:r>
              <a:rPr lang="en-US" dirty="0" smtClean="0"/>
              <a:t>Stalin wants satellite states controlled by Soviet Union </a:t>
            </a:r>
          </a:p>
          <a:p>
            <a:r>
              <a:rPr lang="en-US" dirty="0" smtClean="0"/>
              <a:t>Germany divided into four occupied zones </a:t>
            </a:r>
          </a:p>
          <a:p>
            <a:r>
              <a:rPr lang="en-US" dirty="0" smtClean="0"/>
              <a:t>Established the United Nations with a </a:t>
            </a:r>
            <a:r>
              <a:rPr lang="en-US" smtClean="0"/>
              <a:t>Security Council</a:t>
            </a:r>
            <a:endParaRPr lang="en-US" dirty="0" smtClean="0"/>
          </a:p>
          <a:p>
            <a:r>
              <a:rPr lang="en-US" dirty="0" smtClean="0"/>
              <a:t>Roosevelt dies from brain aneurysm April 12, 1945</a:t>
            </a:r>
          </a:p>
          <a:p>
            <a:pPr lvl="1"/>
            <a:r>
              <a:rPr lang="en-US" dirty="0" smtClean="0"/>
              <a:t>Truman is sworn in </a:t>
            </a:r>
            <a:endParaRPr lang="en-US" dirty="0"/>
          </a:p>
        </p:txBody>
      </p:sp>
      <p:sp>
        <p:nvSpPr>
          <p:cNvPr id="4" name="Content Placeholder 3"/>
          <p:cNvSpPr>
            <a:spLocks noGrp="1"/>
          </p:cNvSpPr>
          <p:nvPr>
            <p:ph sz="quarter" idx="14"/>
          </p:nvPr>
        </p:nvSpPr>
        <p:spPr>
          <a:xfrm>
            <a:off x="6324600" y="6074664"/>
            <a:ext cx="2590800" cy="783336"/>
          </a:xfrm>
        </p:spPr>
        <p:txBody>
          <a:bodyPr/>
          <a:lstStyle/>
          <a:p>
            <a:r>
              <a:rPr lang="en-US" dirty="0" smtClean="0"/>
              <a:t>Truman </a:t>
            </a:r>
            <a:endParaRPr lang="en-US" dirty="0"/>
          </a:p>
        </p:txBody>
      </p:sp>
      <p:pic>
        <p:nvPicPr>
          <p:cNvPr id="45058" name="Picture 2" descr="http://www.whitehouse.gov/sites/default/files/first-family/masthead_image/33ht_header_sm.jpg?1250884801">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048000"/>
            <a:ext cx="3913186"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411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New Deal </a:t>
            </a:r>
            <a:endParaRPr lang="en-US" dirty="0"/>
          </a:p>
        </p:txBody>
      </p:sp>
      <p:sp>
        <p:nvSpPr>
          <p:cNvPr id="6" name="Text Placeholder 5"/>
          <p:cNvSpPr>
            <a:spLocks noGrp="1"/>
          </p:cNvSpPr>
          <p:nvPr>
            <p:ph type="body" idx="1"/>
          </p:nvPr>
        </p:nvSpPr>
        <p:spPr/>
        <p:txBody>
          <a:bodyPr>
            <a:normAutofit/>
          </a:bodyPr>
          <a:lstStyle/>
          <a:p>
            <a:r>
              <a:rPr lang="en-US" sz="3600" dirty="0" smtClean="0"/>
              <a:t>1933-1939</a:t>
            </a:r>
            <a:endParaRPr lang="en-US" sz="3600" dirty="0"/>
          </a:p>
        </p:txBody>
      </p:sp>
    </p:spTree>
    <p:extLst>
      <p:ext uri="{BB962C8B-B14F-4D97-AF65-F5344CB8AC3E}">
        <p14:creationId xmlns:p14="http://schemas.microsoft.com/office/powerpoint/2010/main" val="16485805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4457253"/>
          </a:xfrm>
        </p:spPr>
        <p:txBody>
          <a:bodyPr>
            <a:normAutofit lnSpcReduction="10000"/>
          </a:bodyPr>
          <a:lstStyle/>
          <a:p>
            <a:r>
              <a:rPr lang="en-US" dirty="0" smtClean="0"/>
              <a:t>Secret project to develop the atomic bomb </a:t>
            </a:r>
          </a:p>
          <a:p>
            <a:pPr lvl="1"/>
            <a:r>
              <a:rPr lang="en-US" sz="2400" b="1" i="1" dirty="0"/>
              <a:t>Use of the atomic bomb: Facing the prospect of horrendous American and Japanese casualties if American forces were to invade Japan itself, President Harry Truman ordered the use of atomic bombs on the Japanese cities of </a:t>
            </a:r>
            <a:r>
              <a:rPr lang="en-US" sz="2400" b="1" i="1" dirty="0" smtClean="0"/>
              <a:t>Hiroshima (</a:t>
            </a:r>
            <a:r>
              <a:rPr lang="en-US" sz="2400" dirty="0" smtClean="0"/>
              <a:t>August 6, 1945)</a:t>
            </a:r>
            <a:r>
              <a:rPr lang="en-US" sz="2400" b="1" i="1" dirty="0" smtClean="0"/>
              <a:t> </a:t>
            </a:r>
            <a:r>
              <a:rPr lang="en-US" sz="2400" b="1" i="1" dirty="0"/>
              <a:t>and </a:t>
            </a:r>
            <a:r>
              <a:rPr lang="en-US" sz="2400" b="1" i="1"/>
              <a:t>Nagasaki </a:t>
            </a:r>
            <a:r>
              <a:rPr lang="en-US" sz="2400" b="1" i="1" smtClean="0"/>
              <a:t>(</a:t>
            </a:r>
            <a:r>
              <a:rPr lang="en-US" sz="2400" smtClean="0"/>
              <a:t>August 9</a:t>
            </a:r>
            <a:r>
              <a:rPr lang="en-US" sz="2400" dirty="0" smtClean="0"/>
              <a:t>, 1945) </a:t>
            </a:r>
            <a:r>
              <a:rPr lang="en-US" sz="2400" b="1" i="1" dirty="0" smtClean="0"/>
              <a:t>to </a:t>
            </a:r>
            <a:r>
              <a:rPr lang="en-US" sz="2400" b="1" i="1" dirty="0"/>
              <a:t>force the Japanese to surrender.</a:t>
            </a:r>
            <a:endParaRPr lang="en-US" sz="1800" dirty="0"/>
          </a:p>
          <a:p>
            <a:pPr lvl="1"/>
            <a:r>
              <a:rPr lang="en-US" sz="2400" b="1" i="1" dirty="0"/>
              <a:t> Tens of thousands of people were killed in both cities. Shortly after the bombs were used, the Japanese leaders surrendered, avoiding the need for American forces to invade Japan.</a:t>
            </a:r>
            <a:endParaRPr lang="en-US" sz="1800" dirty="0"/>
          </a:p>
          <a:p>
            <a:endParaRPr lang="en-US" dirty="0"/>
          </a:p>
        </p:txBody>
      </p:sp>
      <p:sp>
        <p:nvSpPr>
          <p:cNvPr id="3" name="Title 2"/>
          <p:cNvSpPr>
            <a:spLocks noGrp="1"/>
          </p:cNvSpPr>
          <p:nvPr>
            <p:ph type="title"/>
          </p:nvPr>
        </p:nvSpPr>
        <p:spPr/>
        <p:txBody>
          <a:bodyPr/>
          <a:lstStyle/>
          <a:p>
            <a:r>
              <a:rPr lang="en-US" dirty="0" smtClean="0"/>
              <a:t>Manhattan Project </a:t>
            </a:r>
            <a:endParaRPr lang="en-US" dirty="0"/>
          </a:p>
        </p:txBody>
      </p:sp>
    </p:spTree>
    <p:extLst>
      <p:ext uri="{BB962C8B-B14F-4D97-AF65-F5344CB8AC3E}">
        <p14:creationId xmlns:p14="http://schemas.microsoft.com/office/powerpoint/2010/main" val="10569870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descr="Image result for Letter to President Truman About Atomic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712"/>
            <a:ext cx="5562600" cy="690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357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7106" name="Picture 2" descr="http://atomictrauma.files.wordpress.com/2012/04/cropped-manhattan-project-sign6.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728" y="21021"/>
            <a:ext cx="4710113" cy="1762125"/>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The giant, 44-acre K-25 plant in Oak Ridge, Tennessee, in 1945. Oak Ridge was where the uranium for the first atomic weapon was produced. (AP/D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03131"/>
            <a:ext cx="5805879" cy="3660228"/>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A sign welcoming people to Oak Ridge, Tennessee, otherwise known as the Atomic City, circa 1950. The town was part of 59,000 acres acquired by the US government for the Manhattan Project, which was established to develop nuclear weapons during WWII.   ©Tom Hollyman / Photo Researchers, Inc. (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121748"/>
            <a:ext cx="4876800" cy="3738880"/>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The Secret City - Starting in 1942, the U.S. government began quietly acquiring more than 60,000 acres in Eastern Tennessee for the Manhattan Project -- the secret World War II program that developed the atomic bom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222376"/>
            <a:ext cx="3622675" cy="263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176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0" y="304800"/>
            <a:ext cx="9144000" cy="1938992"/>
          </a:xfrm>
          <a:prstGeom prst="rect">
            <a:avLst/>
          </a:prstGeom>
          <a:solidFill>
            <a:srgbClr val="91FF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t>August 1945- Atomic Bomb</a:t>
            </a:r>
          </a:p>
          <a:p>
            <a:endParaRPr lang="en-US" sz="2400" dirty="0"/>
          </a:p>
          <a:p>
            <a:r>
              <a:rPr lang="en-US" sz="2400" dirty="0"/>
              <a:t>Prospect of terrible casualties if U.S. invaded Japan lead to </a:t>
            </a:r>
          </a:p>
          <a:p>
            <a:r>
              <a:rPr lang="en-US" sz="2400" dirty="0"/>
              <a:t>Harry Truman ordering use of atomic bomb on cities of </a:t>
            </a:r>
          </a:p>
          <a:p>
            <a:r>
              <a:rPr lang="en-US" sz="2400" dirty="0"/>
              <a:t>Hiroshima and Nagasaki to force surrender. </a:t>
            </a:r>
            <a:r>
              <a:rPr lang="en-US" sz="2400" dirty="0" smtClean="0"/>
              <a:t>Japan </a:t>
            </a:r>
            <a:r>
              <a:rPr lang="en-US" sz="2400" dirty="0"/>
              <a:t>surrenders.</a:t>
            </a:r>
          </a:p>
        </p:txBody>
      </p:sp>
      <p:pic>
        <p:nvPicPr>
          <p:cNvPr id="48133" name="Picture 5" descr="nagasaki-fat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813050"/>
            <a:ext cx="47244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li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4267200" cy="3246438"/>
          </a:xfrm>
          <a:prstGeom prst="rect">
            <a:avLst/>
          </a:prstGeom>
          <a:noFill/>
          <a:extLst>
            <a:ext uri="{909E8E84-426E-40DD-AFC4-6F175D3DCCD1}">
              <a14:hiddenFill xmlns:a14="http://schemas.microsoft.com/office/drawing/2010/main">
                <a:solidFill>
                  <a:srgbClr val="FFFFFF"/>
                </a:solidFill>
              </a14:hiddenFill>
            </a:ext>
          </a:extLst>
        </p:spPr>
      </p:pic>
      <p:sp>
        <p:nvSpPr>
          <p:cNvPr id="48136" name="Text Box 8"/>
          <p:cNvSpPr txBox="1">
            <a:spLocks noChangeArrowheads="1"/>
          </p:cNvSpPr>
          <p:nvPr/>
        </p:nvSpPr>
        <p:spPr bwMode="auto">
          <a:xfrm>
            <a:off x="1295400" y="5943600"/>
            <a:ext cx="1228725" cy="396875"/>
          </a:xfrm>
          <a:prstGeom prst="rect">
            <a:avLst/>
          </a:prstGeom>
          <a:solidFill>
            <a:srgbClr val="FFE5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Little Boy</a:t>
            </a:r>
          </a:p>
        </p:txBody>
      </p:sp>
      <p:sp>
        <p:nvSpPr>
          <p:cNvPr id="48137" name="Text Box 9"/>
          <p:cNvSpPr txBox="1">
            <a:spLocks noChangeArrowheads="1"/>
          </p:cNvSpPr>
          <p:nvPr/>
        </p:nvSpPr>
        <p:spPr bwMode="auto">
          <a:xfrm>
            <a:off x="6324600" y="5943600"/>
            <a:ext cx="1114425" cy="396875"/>
          </a:xfrm>
          <a:prstGeom prst="rect">
            <a:avLst/>
          </a:prstGeom>
          <a:solidFill>
            <a:srgbClr val="FFE5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Fat Man</a:t>
            </a:r>
          </a:p>
        </p:txBody>
      </p:sp>
      <p:sp>
        <p:nvSpPr>
          <p:cNvPr id="2" name="TextBox 1"/>
          <p:cNvSpPr txBox="1"/>
          <p:nvPr/>
        </p:nvSpPr>
        <p:spPr>
          <a:xfrm rot="1222869">
            <a:off x="2118780" y="3125977"/>
            <a:ext cx="1845040" cy="923330"/>
          </a:xfrm>
          <a:prstGeom prst="rect">
            <a:avLst/>
          </a:prstGeom>
          <a:solidFill>
            <a:srgbClr val="FFFF00"/>
          </a:solidFill>
        </p:spPr>
        <p:txBody>
          <a:bodyPr wrap="square" rtlCol="0">
            <a:spAutoFit/>
          </a:bodyPr>
          <a:lstStyle/>
          <a:p>
            <a:r>
              <a:rPr lang="en-US" dirty="0" smtClean="0"/>
              <a:t>70,000 people killed at Hiroshima </a:t>
            </a:r>
            <a:endParaRPr lang="en-US" dirty="0"/>
          </a:p>
        </p:txBody>
      </p:sp>
      <p:sp>
        <p:nvSpPr>
          <p:cNvPr id="8" name="TextBox 7"/>
          <p:cNvSpPr txBox="1"/>
          <p:nvPr/>
        </p:nvSpPr>
        <p:spPr>
          <a:xfrm rot="1222869">
            <a:off x="7342028" y="3035578"/>
            <a:ext cx="1845040" cy="923330"/>
          </a:xfrm>
          <a:prstGeom prst="rect">
            <a:avLst/>
          </a:prstGeom>
          <a:solidFill>
            <a:srgbClr val="FFFF00"/>
          </a:solidFill>
        </p:spPr>
        <p:txBody>
          <a:bodyPr wrap="square" rtlCol="0">
            <a:spAutoFit/>
          </a:bodyPr>
          <a:lstStyle/>
          <a:p>
            <a:r>
              <a:rPr lang="en-US" dirty="0"/>
              <a:t>4</a:t>
            </a:r>
            <a:r>
              <a:rPr lang="en-US" dirty="0" smtClean="0"/>
              <a:t>0,000 people killed </a:t>
            </a:r>
            <a:r>
              <a:rPr lang="en-US" smtClean="0"/>
              <a:t>at Nagasaki </a:t>
            </a:r>
            <a:endParaRPr lang="en-US" dirty="0"/>
          </a:p>
        </p:txBody>
      </p:sp>
    </p:spTree>
    <p:extLst>
      <p:ext uri="{BB962C8B-B14F-4D97-AF65-F5344CB8AC3E}">
        <p14:creationId xmlns:p14="http://schemas.microsoft.com/office/powerpoint/2010/main" val="31002063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roshima_shadow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3825"/>
            <a:ext cx="7000875" cy="603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358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lvl="1"/>
            <a:r>
              <a:rPr lang="en-US" sz="2400" b="1" i="1" dirty="0"/>
              <a:t>Nazi leaders and others were convicted of war crimes.</a:t>
            </a:r>
            <a:endParaRPr lang="en-US" sz="2400" dirty="0"/>
          </a:p>
          <a:p>
            <a:pPr lvl="1"/>
            <a:r>
              <a:rPr lang="en-US" sz="2400" b="1" i="1" dirty="0"/>
              <a:t>The Nuremberg trials emphasized individual responsibility for actions during a war, regardless of orders received. </a:t>
            </a:r>
            <a:endParaRPr lang="en-US" sz="2400" dirty="0"/>
          </a:p>
          <a:p>
            <a:pPr lvl="1"/>
            <a:r>
              <a:rPr lang="en-US" sz="2400" b="1" i="1" dirty="0"/>
              <a:t>The trials led to increased demand for a Jewish homeland.</a:t>
            </a:r>
            <a:endParaRPr lang="en-US" sz="2400" dirty="0"/>
          </a:p>
          <a:p>
            <a:endParaRPr lang="en-US" dirty="0"/>
          </a:p>
        </p:txBody>
      </p:sp>
      <p:sp>
        <p:nvSpPr>
          <p:cNvPr id="3" name="Title 2"/>
          <p:cNvSpPr>
            <a:spLocks noGrp="1"/>
          </p:cNvSpPr>
          <p:nvPr>
            <p:ph type="title"/>
          </p:nvPr>
        </p:nvSpPr>
        <p:spPr/>
        <p:txBody>
          <a:bodyPr/>
          <a:lstStyle/>
          <a:p>
            <a:r>
              <a:rPr lang="en-US" dirty="0" smtClean="0"/>
              <a:t>Nuremberg Trials</a:t>
            </a:r>
            <a:endParaRPr lang="en-US" dirty="0"/>
          </a:p>
        </p:txBody>
      </p:sp>
    </p:spTree>
    <p:extLst>
      <p:ext uri="{BB962C8B-B14F-4D97-AF65-F5344CB8AC3E}">
        <p14:creationId xmlns:p14="http://schemas.microsoft.com/office/powerpoint/2010/main" val="14932405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3610</TotalTime>
  <Words>2800</Words>
  <Application>Microsoft Office PowerPoint</Application>
  <PresentationFormat>On-screen Show (4:3)</PresentationFormat>
  <Paragraphs>301</Paragraphs>
  <Slides>95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MS PGothic</vt:lpstr>
      <vt:lpstr>Arial</vt:lpstr>
      <vt:lpstr>Book Antiqua</vt:lpstr>
      <vt:lpstr>Calibri</vt:lpstr>
      <vt:lpstr>Wingdings</vt:lpstr>
      <vt:lpstr>Hardcover</vt:lpstr>
      <vt:lpstr>Unit Eight </vt:lpstr>
      <vt:lpstr>The Onset of the Great Depression </vt:lpstr>
      <vt:lpstr>Causes and Consequences </vt:lpstr>
      <vt:lpstr>Con’t…</vt:lpstr>
      <vt:lpstr>Con’t…</vt:lpstr>
      <vt:lpstr>Rising Discontent </vt:lpstr>
      <vt:lpstr>PowerPoint Presentation</vt:lpstr>
      <vt:lpstr>1932 Election </vt:lpstr>
      <vt:lpstr>The New Deal </vt:lpstr>
      <vt:lpstr>The New Deal Takes Over </vt:lpstr>
      <vt:lpstr>Roosevelt's Leadership </vt:lpstr>
      <vt:lpstr>The Hundred Days </vt:lpstr>
      <vt:lpstr>Time for some alphabet soup… </vt:lpstr>
      <vt:lpstr>PowerPoint Presentation</vt:lpstr>
      <vt:lpstr>20 dams built on TN River</vt:lpstr>
      <vt:lpstr>PowerPoint Presentation</vt:lpstr>
      <vt:lpstr>Federal Reserve </vt:lpstr>
      <vt:lpstr>Second New Deal </vt:lpstr>
      <vt:lpstr>Legislative Accomplishments </vt:lpstr>
      <vt:lpstr>1936 Election </vt:lpstr>
      <vt:lpstr>New Deal’s Impact on Society </vt:lpstr>
      <vt:lpstr>Migrants and Minorities in the West </vt:lpstr>
      <vt:lpstr>Dust Bowl </vt:lpstr>
      <vt:lpstr>PowerPoint Presentation</vt:lpstr>
      <vt:lpstr>PowerPoint Presentation</vt:lpstr>
      <vt:lpstr>PowerPoint Presentation</vt:lpstr>
      <vt:lpstr>Legacies of the New Deal </vt:lpstr>
      <vt:lpstr>The World at War </vt:lpstr>
      <vt:lpstr>The Rise of Fascism </vt:lpstr>
      <vt:lpstr>PowerPoint Presentation</vt:lpstr>
      <vt:lpstr>Rape of Nanking </vt:lpstr>
      <vt:lpstr>Fascism Con’t…</vt:lpstr>
      <vt:lpstr>Isolationists vs Interventionists </vt:lpstr>
      <vt:lpstr>Con’t…</vt:lpstr>
      <vt:lpstr>Retreat from Isolationism </vt:lpstr>
      <vt:lpstr>PowerPoint Presentation</vt:lpstr>
      <vt:lpstr>1940 Election and 3rd Term </vt:lpstr>
      <vt:lpstr>PowerPoint Presentation</vt:lpstr>
      <vt:lpstr>The Attack on Pearl Harbor </vt:lpstr>
      <vt:lpstr>Con’t</vt:lpstr>
      <vt:lpstr>USS West Virginia- One of the first ships to be hit- sinking and killing 70 soldiers </vt:lpstr>
      <vt:lpstr>Con’t…</vt:lpstr>
      <vt:lpstr>Financing the War </vt:lpstr>
      <vt:lpstr>Mobilizing the American Fighting Force </vt:lpstr>
      <vt:lpstr>“Unexpected Guest” </vt:lpstr>
      <vt:lpstr>Segregation </vt:lpstr>
      <vt:lpstr>Con’t…</vt:lpstr>
      <vt:lpstr>PowerPoint Presentation</vt:lpstr>
      <vt:lpstr>PowerPoint Presentation</vt:lpstr>
      <vt:lpstr>Workers and the War Effort</vt:lpstr>
      <vt:lpstr>PowerPoint Presentation</vt:lpstr>
      <vt:lpstr>Politics in Wartime </vt:lpstr>
      <vt:lpstr>Life on the Home Front </vt:lpstr>
      <vt:lpstr>Con’t…</vt:lpstr>
      <vt:lpstr>PowerPoint Presentation</vt:lpstr>
      <vt:lpstr>PowerPoint Presentation</vt:lpstr>
      <vt:lpstr>PowerPoint Presentation</vt:lpstr>
      <vt:lpstr>Internment of Japanese Americans </vt:lpstr>
      <vt:lpstr>PowerPoint Presentation</vt:lpstr>
      <vt:lpstr>Con’t…</vt:lpstr>
      <vt:lpstr>The War in Europe </vt:lpstr>
      <vt:lpstr>Stalingrad (1942-43) </vt:lpstr>
      <vt:lpstr>North Africa </vt:lpstr>
      <vt:lpstr>PowerPoint Presentation</vt:lpstr>
      <vt:lpstr>Italy Defeated </vt:lpstr>
      <vt:lpstr>PowerPoint Presentation</vt:lpstr>
      <vt:lpstr>PowerPoint Presentation</vt:lpstr>
      <vt:lpstr>D-Day </vt:lpstr>
      <vt:lpstr>Ending the War in Europe </vt:lpstr>
      <vt:lpstr>Holocaust </vt:lpstr>
      <vt:lpstr>PowerPoint Presentation</vt:lpstr>
      <vt:lpstr>PowerPoint Presentation</vt:lpstr>
      <vt:lpstr>PowerPoint Presentation</vt:lpstr>
      <vt:lpstr>PowerPoint Presentation</vt:lpstr>
      <vt:lpstr>Ovitz Family</vt:lpstr>
      <vt:lpstr>Ravensbruk Rabbits </vt:lpstr>
      <vt:lpstr>Con’t…</vt:lpstr>
      <vt:lpstr>Geneva Convention </vt:lpstr>
      <vt:lpstr>The War in the Pacific </vt:lpstr>
      <vt:lpstr>Bataan Death March </vt:lpstr>
      <vt:lpstr>PowerPoint Presentation</vt:lpstr>
      <vt:lpstr>Fighting Japan </vt:lpstr>
      <vt:lpstr>PowerPoint Presentation</vt:lpstr>
      <vt:lpstr>Pacific Theatre of War</vt:lpstr>
      <vt:lpstr>Iwo Jima and Okinawa </vt:lpstr>
      <vt:lpstr>PowerPoint Presentation</vt:lpstr>
      <vt:lpstr>PowerPoint Presentation</vt:lpstr>
      <vt:lpstr>PowerPoint Presentation</vt:lpstr>
      <vt:lpstr>Planning the Postwar World </vt:lpstr>
      <vt:lpstr>Manhattan Project </vt:lpstr>
      <vt:lpstr>PowerPoint Presentation</vt:lpstr>
      <vt:lpstr>PowerPoint Presentation</vt:lpstr>
      <vt:lpstr>PowerPoint Presentation</vt:lpstr>
      <vt:lpstr>PowerPoint Presentation</vt:lpstr>
      <vt:lpstr>Nuremberg Trials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Eight</dc:title>
  <dc:creator>Felicia</dc:creator>
  <cp:lastModifiedBy>staff</cp:lastModifiedBy>
  <cp:revision>89</cp:revision>
  <dcterms:created xsi:type="dcterms:W3CDTF">2014-08-03T21:52:24Z</dcterms:created>
  <dcterms:modified xsi:type="dcterms:W3CDTF">2018-04-23T15:47:16Z</dcterms:modified>
</cp:coreProperties>
</file>