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59" r:id="rId4"/>
    <p:sldId id="260" r:id="rId5"/>
    <p:sldId id="262" r:id="rId6"/>
    <p:sldId id="264" r:id="rId7"/>
    <p:sldId id="265" r:id="rId8"/>
    <p:sldId id="266" r:id="rId9"/>
    <p:sldId id="267" r:id="rId10"/>
    <p:sldId id="268" r:id="rId11"/>
    <p:sldId id="269" r:id="rId12"/>
    <p:sldId id="271" r:id="rId13"/>
    <p:sldId id="273" r:id="rId14"/>
    <p:sldId id="274" r:id="rId15"/>
    <p:sldId id="275" r:id="rId16"/>
    <p:sldId id="276" r:id="rId17"/>
    <p:sldId id="277" r:id="rId18"/>
    <p:sldId id="278" r:id="rId19"/>
    <p:sldId id="279" r:id="rId20"/>
    <p:sldId id="280" r:id="rId21"/>
    <p:sldId id="281" r:id="rId22"/>
    <p:sldId id="282" r:id="rId23"/>
    <p:sldId id="285" r:id="rId24"/>
    <p:sldId id="287" r:id="rId25"/>
    <p:sldId id="288" r:id="rId26"/>
    <p:sldId id="289" r:id="rId27"/>
    <p:sldId id="290" r:id="rId28"/>
    <p:sldId id="291" r:id="rId29"/>
    <p:sldId id="292" r:id="rId30"/>
    <p:sldId id="293" r:id="rId31"/>
    <p:sldId id="294" r:id="rId32"/>
    <p:sldId id="354" r:id="rId33"/>
    <p:sldId id="296" r:id="rId34"/>
    <p:sldId id="297" r:id="rId35"/>
    <p:sldId id="298" r:id="rId36"/>
    <p:sldId id="300" r:id="rId37"/>
    <p:sldId id="302" r:id="rId38"/>
    <p:sldId id="303" r:id="rId39"/>
    <p:sldId id="304" r:id="rId40"/>
    <p:sldId id="305" r:id="rId41"/>
    <p:sldId id="306" r:id="rId42"/>
    <p:sldId id="307" r:id="rId43"/>
    <p:sldId id="309" r:id="rId44"/>
    <p:sldId id="308" r:id="rId45"/>
    <p:sldId id="310" r:id="rId46"/>
    <p:sldId id="311" r:id="rId47"/>
    <p:sldId id="312" r:id="rId48"/>
    <p:sldId id="314" r:id="rId49"/>
    <p:sldId id="315" r:id="rId50"/>
    <p:sldId id="316" r:id="rId51"/>
    <p:sldId id="317" r:id="rId52"/>
    <p:sldId id="318" r:id="rId53"/>
    <p:sldId id="319" r:id="rId54"/>
    <p:sldId id="320" r:id="rId55"/>
    <p:sldId id="322" r:id="rId56"/>
    <p:sldId id="323" r:id="rId57"/>
    <p:sldId id="325" r:id="rId58"/>
    <p:sldId id="326" r:id="rId59"/>
    <p:sldId id="327" r:id="rId60"/>
    <p:sldId id="328" r:id="rId61"/>
    <p:sldId id="329" r:id="rId62"/>
    <p:sldId id="334" r:id="rId63"/>
    <p:sldId id="335" r:id="rId64"/>
    <p:sldId id="336" r:id="rId65"/>
    <p:sldId id="337" r:id="rId66"/>
    <p:sldId id="338" r:id="rId67"/>
    <p:sldId id="340" r:id="rId68"/>
    <p:sldId id="341" r:id="rId69"/>
    <p:sldId id="342" r:id="rId70"/>
    <p:sldId id="343" r:id="rId71"/>
    <p:sldId id="344" r:id="rId72"/>
    <p:sldId id="346" r:id="rId73"/>
    <p:sldId id="347" r:id="rId74"/>
    <p:sldId id="348" r:id="rId75"/>
    <p:sldId id="349"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6F56B0C-9970-4A1A-9123-2800EAAF911C}"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48FCCFF2-D103-459A-AE55-29422B4D15C3}"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F56B0C-9970-4A1A-9123-2800EAAF911C}"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CCFF2-D103-459A-AE55-29422B4D15C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F56B0C-9970-4A1A-9123-2800EAAF911C}"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CCFF2-D103-459A-AE55-29422B4D15C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F56B0C-9970-4A1A-9123-2800EAAF911C}"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CCFF2-D103-459A-AE55-29422B4D15C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6F56B0C-9970-4A1A-9123-2800EAAF911C}" type="datetimeFigureOut">
              <a:rPr lang="en-US" smtClean="0"/>
              <a:t>11/15/2017</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CCFF2-D103-459A-AE55-29422B4D15C3}"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6F56B0C-9970-4A1A-9123-2800EAAF911C}"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CCFF2-D103-459A-AE55-29422B4D15C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F56B0C-9970-4A1A-9123-2800EAAF911C}" type="datetimeFigureOut">
              <a:rPr lang="en-US" smtClean="0"/>
              <a:t>11/15/2017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CCFF2-D103-459A-AE55-29422B4D15C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F56B0C-9970-4A1A-9123-2800EAAF911C}" type="datetimeFigureOut">
              <a:rPr lang="en-US" smtClean="0"/>
              <a:t>11/15/2017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CCFF2-D103-459A-AE55-29422B4D15C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C6F56B0C-9970-4A1A-9123-2800EAAF911C}" type="datetimeFigureOut">
              <a:rPr lang="en-US" smtClean="0"/>
              <a:t>11/15/2017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CCFF2-D103-459A-AE55-29422B4D15C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6F56B0C-9970-4A1A-9123-2800EAAF911C}"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CCFF2-D103-459A-AE55-29422B4D15C3}"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C6F56B0C-9970-4A1A-9123-2800EAAF911C}" type="datetimeFigureOut">
              <a:rPr lang="en-US" smtClean="0"/>
              <a:t>11/15/2017</a:t>
            </a:fld>
            <a:endParaRPr lang="en-US"/>
          </a:p>
        </p:txBody>
      </p:sp>
      <p:sp>
        <p:nvSpPr>
          <p:cNvPr id="7" name="Slide Number Placeholder 6"/>
          <p:cNvSpPr>
            <a:spLocks noGrp="1"/>
          </p:cNvSpPr>
          <p:nvPr>
            <p:ph type="sldNum" sz="quarter" idx="12"/>
          </p:nvPr>
        </p:nvSpPr>
        <p:spPr/>
        <p:txBody>
          <a:bodyPr/>
          <a:lstStyle/>
          <a:p>
            <a:fld id="{48FCCFF2-D103-459A-AE55-29422B4D15C3}"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C6F56B0C-9970-4A1A-9123-2800EAAF911C}" type="datetimeFigureOut">
              <a:rPr lang="en-US" smtClean="0"/>
              <a:t>11/15/2017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48FCCFF2-D103-459A-AE55-29422B4D15C3}"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url?sa=i&amp;rct=j&amp;q=&amp;esrc=s&amp;source=images&amp;cd=&amp;cad=rja&amp;uact=8&amp;ved=0CAcQjRw&amp;url=http://gvshp.org/blog/2012/03/06/this-day-in-history-the-rosenberg-trial-begins/&amp;ei=N0BdVJ-8LYb9yQT4vYCoAw&amp;bvm=bv.79189006,d.aWw&amp;psig=AFQjCNF5fOLCMvTSgsYTa8GJhER3aiv-WQ&amp;ust=1415483835335382" TargetMode="Externa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77500" lnSpcReduction="20000"/>
          </a:bodyPr>
          <a:lstStyle/>
          <a:p>
            <a:r>
              <a:rPr lang="en-US" sz="3600" dirty="0" smtClean="0"/>
              <a:t>Cold War and Civil Rights </a:t>
            </a:r>
            <a:endParaRPr lang="en-US" sz="3600" dirty="0"/>
          </a:p>
        </p:txBody>
      </p:sp>
      <p:sp>
        <p:nvSpPr>
          <p:cNvPr id="2" name="Title 1"/>
          <p:cNvSpPr>
            <a:spLocks noGrp="1"/>
          </p:cNvSpPr>
          <p:nvPr>
            <p:ph type="ctrTitle"/>
          </p:nvPr>
        </p:nvSpPr>
        <p:spPr/>
        <p:txBody>
          <a:bodyPr/>
          <a:lstStyle/>
          <a:p>
            <a:r>
              <a:rPr lang="en-US" dirty="0" smtClean="0"/>
              <a:t>Unit 9 </a:t>
            </a:r>
            <a:endParaRPr lang="en-US" dirty="0"/>
          </a:p>
        </p:txBody>
      </p:sp>
    </p:spTree>
    <p:extLst>
      <p:ext uri="{BB962C8B-B14F-4D97-AF65-F5344CB8AC3E}">
        <p14:creationId xmlns:p14="http://schemas.microsoft.com/office/powerpoint/2010/main" val="11039923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Truman Doctrine</a:t>
            </a:r>
            <a:endParaRPr lang="en-US" dirty="0"/>
          </a:p>
        </p:txBody>
      </p:sp>
      <p:sp>
        <p:nvSpPr>
          <p:cNvPr id="3" name="Content Placeholder 2"/>
          <p:cNvSpPr>
            <a:spLocks noGrp="1"/>
          </p:cNvSpPr>
          <p:nvPr>
            <p:ph idx="1"/>
          </p:nvPr>
        </p:nvSpPr>
        <p:spPr/>
        <p:txBody>
          <a:bodyPr/>
          <a:lstStyle/>
          <a:p>
            <a:r>
              <a:rPr lang="en-US" b="1" i="1" dirty="0" smtClean="0"/>
              <a:t>The </a:t>
            </a:r>
            <a:r>
              <a:rPr lang="en-US" b="1" i="1" dirty="0"/>
              <a:t>Truman Doctrine of “containment of communism” was a guiding principle of American foreign policy throughout the Cold War, not to roll it back, but to keep it from spreading and to resist communist aggression into other countries</a:t>
            </a:r>
            <a:r>
              <a:rPr lang="en-US" b="1" i="1" dirty="0" smtClean="0"/>
              <a:t>.</a:t>
            </a:r>
          </a:p>
          <a:p>
            <a:r>
              <a:rPr lang="en-US" b="1" i="1" dirty="0"/>
              <a:t> </a:t>
            </a:r>
            <a:r>
              <a:rPr lang="en-US" dirty="0" smtClean="0"/>
              <a:t>Civil War in Greece w/ Greek Communist guerillas </a:t>
            </a:r>
          </a:p>
          <a:p>
            <a:r>
              <a:rPr lang="en-US" dirty="0" smtClean="0"/>
              <a:t>Military/economic assistance in Turkey too</a:t>
            </a:r>
            <a:endParaRPr lang="en-US" dirty="0"/>
          </a:p>
          <a:p>
            <a:endParaRPr lang="en-US" dirty="0"/>
          </a:p>
        </p:txBody>
      </p:sp>
    </p:spTree>
    <p:extLst>
      <p:ext uri="{BB962C8B-B14F-4D97-AF65-F5344CB8AC3E}">
        <p14:creationId xmlns:p14="http://schemas.microsoft.com/office/powerpoint/2010/main" val="211055318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NATO </a:t>
            </a:r>
            <a:r>
              <a:rPr lang="en-US" dirty="0" err="1" smtClean="0"/>
              <a:t>vs</a:t>
            </a:r>
            <a:r>
              <a:rPr lang="en-US" dirty="0" smtClean="0"/>
              <a:t> Warsaw </a:t>
            </a:r>
            <a:endParaRPr lang="en-US" dirty="0"/>
          </a:p>
        </p:txBody>
      </p:sp>
      <p:sp>
        <p:nvSpPr>
          <p:cNvPr id="3" name="Content Placeholder 2"/>
          <p:cNvSpPr>
            <a:spLocks noGrp="1"/>
          </p:cNvSpPr>
          <p:nvPr>
            <p:ph idx="1"/>
          </p:nvPr>
        </p:nvSpPr>
        <p:spPr>
          <a:xfrm>
            <a:off x="147448" y="1676400"/>
            <a:ext cx="7498080" cy="4800600"/>
          </a:xfrm>
        </p:spPr>
        <p:txBody>
          <a:bodyPr/>
          <a:lstStyle/>
          <a:p>
            <a:r>
              <a:rPr lang="en-US" dirty="0" smtClean="0"/>
              <a:t>1949- NATO </a:t>
            </a:r>
          </a:p>
          <a:p>
            <a:r>
              <a:rPr lang="en-US" dirty="0" smtClean="0"/>
              <a:t>1955- Warsaw </a:t>
            </a:r>
            <a:endParaRPr lang="en-US" dirty="0"/>
          </a:p>
        </p:txBody>
      </p:sp>
      <p:pic>
        <p:nvPicPr>
          <p:cNvPr id="3074" name="Picture 2" descr="http://i.imgur.com/Yxu5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397" y="1600200"/>
            <a:ext cx="5795601" cy="467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661167"/>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a:t>
            </a:r>
            <a:endParaRPr lang="en-US" dirty="0"/>
          </a:p>
        </p:txBody>
      </p:sp>
      <p:sp>
        <p:nvSpPr>
          <p:cNvPr id="3" name="Content Placeholder 2"/>
          <p:cNvSpPr>
            <a:spLocks noGrp="1"/>
          </p:cNvSpPr>
          <p:nvPr>
            <p:ph idx="1"/>
          </p:nvPr>
        </p:nvSpPr>
        <p:spPr/>
        <p:txBody>
          <a:bodyPr/>
          <a:lstStyle/>
          <a:p>
            <a:r>
              <a:rPr lang="en-US" dirty="0" smtClean="0"/>
              <a:t>Chinese Civil War</a:t>
            </a:r>
          </a:p>
          <a:p>
            <a:pPr lvl="1"/>
            <a:r>
              <a:rPr lang="en-US" dirty="0"/>
              <a:t>Mao Zedong </a:t>
            </a:r>
            <a:r>
              <a:rPr lang="en-US" dirty="0" err="1"/>
              <a:t>vs</a:t>
            </a:r>
            <a:r>
              <a:rPr lang="en-US" dirty="0"/>
              <a:t> Chiang Kai-shek </a:t>
            </a:r>
            <a:endParaRPr lang="en-US" dirty="0" smtClean="0"/>
          </a:p>
          <a:p>
            <a:r>
              <a:rPr lang="en-US" dirty="0" smtClean="0"/>
              <a:t>People’s Republic of China in 1949</a:t>
            </a:r>
          </a:p>
          <a:p>
            <a:r>
              <a:rPr lang="en-US" dirty="0" smtClean="0"/>
              <a:t>China prevented from joining UN </a:t>
            </a:r>
          </a:p>
        </p:txBody>
      </p:sp>
    </p:spTree>
    <p:extLst>
      <p:ext uri="{BB962C8B-B14F-4D97-AF65-F5344CB8AC3E}">
        <p14:creationId xmlns:p14="http://schemas.microsoft.com/office/powerpoint/2010/main" val="37861533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Korean War- 1950-1953</a:t>
            </a:r>
            <a:endParaRPr lang="en-US" dirty="0"/>
          </a:p>
        </p:txBody>
      </p:sp>
      <p:sp>
        <p:nvSpPr>
          <p:cNvPr id="3" name="Content Placeholder 2"/>
          <p:cNvSpPr>
            <a:spLocks noGrp="1"/>
          </p:cNvSpPr>
          <p:nvPr>
            <p:ph sz="half" idx="1"/>
          </p:nvPr>
        </p:nvSpPr>
        <p:spPr>
          <a:xfrm>
            <a:off x="228600" y="1447800"/>
            <a:ext cx="4407408" cy="4815840"/>
          </a:xfrm>
        </p:spPr>
        <p:txBody>
          <a:bodyPr>
            <a:normAutofit lnSpcReduction="10000"/>
          </a:bodyPr>
          <a:lstStyle/>
          <a:p>
            <a:r>
              <a:rPr lang="en-US" b="1" i="1" dirty="0"/>
              <a:t>American involvement in the Korean War in the early 1950s reflected the American policy of containment of communism</a:t>
            </a:r>
            <a:r>
              <a:rPr lang="en-US" b="1" i="1" dirty="0" smtClean="0"/>
              <a:t>.</a:t>
            </a:r>
          </a:p>
          <a:p>
            <a:r>
              <a:rPr lang="en-US" dirty="0" smtClean="0"/>
              <a:t>Kim Il Sung and </a:t>
            </a:r>
            <a:r>
              <a:rPr lang="en-US" dirty="0" err="1" smtClean="0"/>
              <a:t>Syngman</a:t>
            </a:r>
            <a:r>
              <a:rPr lang="en-US" dirty="0" smtClean="0"/>
              <a:t> Rhee </a:t>
            </a:r>
          </a:p>
          <a:p>
            <a:r>
              <a:rPr lang="en-US" dirty="0" smtClean="0"/>
              <a:t>UN Peacekeeping forces sent to Korea</a:t>
            </a:r>
          </a:p>
          <a:p>
            <a:endParaRPr lang="en-US" dirty="0" smtClean="0"/>
          </a:p>
          <a:p>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11266" name="Picture 2" descr="http://korean-war.commemoration.gov.au/flash/images/strategic-map-sti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447800"/>
            <a:ext cx="38862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346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endParaRPr lang="en-US" dirty="0"/>
          </a:p>
        </p:txBody>
      </p:sp>
      <p:sp>
        <p:nvSpPr>
          <p:cNvPr id="3" name="Content Placeholder 2"/>
          <p:cNvSpPr>
            <a:spLocks noGrp="1"/>
          </p:cNvSpPr>
          <p:nvPr>
            <p:ph idx="1"/>
          </p:nvPr>
        </p:nvSpPr>
        <p:spPr/>
        <p:txBody>
          <a:bodyPr/>
          <a:lstStyle/>
          <a:p>
            <a:pPr lvl="0"/>
            <a:r>
              <a:rPr lang="en-US" b="1" i="1" dirty="0"/>
              <a:t>Communist Chinese forces came into the war on the side of North Korea, and although the war threatened to widen, it eventually ended in a stalemate with South Korea free of communist occupation.</a:t>
            </a:r>
            <a:endParaRPr lang="en-US" dirty="0"/>
          </a:p>
          <a:p>
            <a:r>
              <a:rPr lang="en-US" dirty="0" smtClean="0"/>
              <a:t>MacArthur </a:t>
            </a:r>
            <a:r>
              <a:rPr lang="en-US" dirty="0" err="1" smtClean="0"/>
              <a:t>vs</a:t>
            </a:r>
            <a:r>
              <a:rPr lang="en-US" dirty="0" smtClean="0"/>
              <a:t> Truman </a:t>
            </a:r>
            <a:endParaRPr lang="en-US" dirty="0"/>
          </a:p>
        </p:txBody>
      </p:sp>
    </p:spTree>
    <p:extLst>
      <p:ext uri="{BB962C8B-B14F-4D97-AF65-F5344CB8AC3E}">
        <p14:creationId xmlns:p14="http://schemas.microsoft.com/office/powerpoint/2010/main" val="4720625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3520"/>
            <a:ext cx="54356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7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Con’t</a:t>
            </a:r>
            <a:r>
              <a:rPr lang="en-US" dirty="0" smtClean="0"/>
              <a:t> </a:t>
            </a:r>
            <a:endParaRPr lang="en-US" dirty="0"/>
          </a:p>
        </p:txBody>
      </p:sp>
      <p:sp>
        <p:nvSpPr>
          <p:cNvPr id="3" name="Content Placeholder 2"/>
          <p:cNvSpPr>
            <a:spLocks noGrp="1"/>
          </p:cNvSpPr>
          <p:nvPr>
            <p:ph sz="half" idx="1"/>
          </p:nvPr>
        </p:nvSpPr>
        <p:spPr/>
        <p:txBody>
          <a:bodyPr/>
          <a:lstStyle/>
          <a:p>
            <a:r>
              <a:rPr lang="en-US" dirty="0" smtClean="0"/>
              <a:t>Truce declared in 1953</a:t>
            </a:r>
          </a:p>
          <a:p>
            <a:r>
              <a:rPr lang="en-US" dirty="0" smtClean="0"/>
              <a:t>Korea divided at 38</a:t>
            </a:r>
            <a:r>
              <a:rPr lang="en-US" baseline="30000" dirty="0" smtClean="0"/>
              <a:t>th</a:t>
            </a:r>
            <a:r>
              <a:rPr lang="en-US" dirty="0" smtClean="0"/>
              <a:t> parallel</a:t>
            </a:r>
          </a:p>
          <a:p>
            <a:r>
              <a:rPr lang="en-US" dirty="0" smtClean="0"/>
              <a:t>American foreign policy increases </a:t>
            </a:r>
            <a:endParaRPr lang="en-US" dirty="0"/>
          </a:p>
        </p:txBody>
      </p:sp>
      <p:sp>
        <p:nvSpPr>
          <p:cNvPr id="5" name="Content Placeholder 4"/>
          <p:cNvSpPr>
            <a:spLocks noGrp="1"/>
          </p:cNvSpPr>
          <p:nvPr>
            <p:ph sz="half" idx="2"/>
          </p:nvPr>
        </p:nvSpPr>
        <p:spPr/>
        <p:txBody>
          <a:bodyPr/>
          <a:lstStyle/>
          <a:p>
            <a:endParaRPr lang="en-US"/>
          </a:p>
        </p:txBody>
      </p:sp>
      <p:pic>
        <p:nvPicPr>
          <p:cNvPr id="3074" name="Picture 2" descr="Image result for DMZ zone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549" y="2057400"/>
            <a:ext cx="4334599"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58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President Eisenhower </a:t>
            </a:r>
            <a:endParaRPr lang="en-US" dirty="0"/>
          </a:p>
        </p:txBody>
      </p:sp>
      <p:sp>
        <p:nvSpPr>
          <p:cNvPr id="5" name="Content Placeholder 4"/>
          <p:cNvSpPr>
            <a:spLocks noGrp="1"/>
          </p:cNvSpPr>
          <p:nvPr>
            <p:ph sz="half" idx="1"/>
          </p:nvPr>
        </p:nvSpPr>
        <p:spPr/>
        <p:txBody>
          <a:bodyPr/>
          <a:lstStyle/>
          <a:p>
            <a:r>
              <a:rPr lang="en-US" dirty="0" smtClean="0"/>
              <a:t>Ran against Dem. Adlai Stevenson </a:t>
            </a:r>
          </a:p>
          <a:p>
            <a:r>
              <a:rPr lang="en-US" dirty="0" smtClean="0"/>
              <a:t>Richard Nixon= running mate</a:t>
            </a:r>
          </a:p>
          <a:p>
            <a:pPr marL="82296" indent="0">
              <a:buNone/>
            </a:pPr>
            <a:endParaRPr lang="en-US" dirty="0"/>
          </a:p>
        </p:txBody>
      </p:sp>
      <p:sp>
        <p:nvSpPr>
          <p:cNvPr id="6" name="Content Placeholder 5"/>
          <p:cNvSpPr>
            <a:spLocks noGrp="1"/>
          </p:cNvSpPr>
          <p:nvPr>
            <p:ph sz="half" idx="2"/>
          </p:nvPr>
        </p:nvSpPr>
        <p:spPr/>
        <p:txBody>
          <a:bodyPr/>
          <a:lstStyle/>
          <a:p>
            <a:endParaRPr lang="en-US"/>
          </a:p>
        </p:txBody>
      </p:sp>
      <p:pic>
        <p:nvPicPr>
          <p:cNvPr id="1026" name="Picture 2" descr="http://www.whitehouse.gov/sites/default/files/first-family/masthead_image/34de_header_sm.jpg?12508852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1427594"/>
            <a:ext cx="4286250" cy="5022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se3.mm.bing.net/th?id=OIP.M877b3339f03f8cfff09b03df960cba77H0&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10000"/>
            <a:ext cx="2743200" cy="264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265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 of Nuclear War</a:t>
            </a:r>
            <a:endParaRPr lang="en-US" dirty="0"/>
          </a:p>
        </p:txBody>
      </p:sp>
      <p:sp>
        <p:nvSpPr>
          <p:cNvPr id="3" name="Content Placeholder 2"/>
          <p:cNvSpPr>
            <a:spLocks noGrp="1"/>
          </p:cNvSpPr>
          <p:nvPr>
            <p:ph idx="1"/>
          </p:nvPr>
        </p:nvSpPr>
        <p:spPr/>
        <p:txBody>
          <a:bodyPr/>
          <a:lstStyle/>
          <a:p>
            <a:pPr lvl="0"/>
            <a:r>
              <a:rPr lang="en-US" b="1" i="1" dirty="0"/>
              <a:t>President </a:t>
            </a:r>
            <a:r>
              <a:rPr lang="en-US" b="1" i="1" dirty="0" smtClean="0"/>
              <a:t>Eisenhower adopted </a:t>
            </a:r>
            <a:r>
              <a:rPr lang="en-US" b="1" i="1" dirty="0"/>
              <a:t>a policy of “massive retaliation” to deter any nuclear strike by the Soviets.</a:t>
            </a:r>
            <a:endParaRPr lang="en-US" dirty="0"/>
          </a:p>
          <a:p>
            <a:endParaRPr lang="en-US" b="1" i="1" dirty="0" smtClean="0"/>
          </a:p>
          <a:p>
            <a:endParaRPr lang="en-US" dirty="0"/>
          </a:p>
        </p:txBody>
      </p:sp>
    </p:spTree>
    <p:extLst>
      <p:ext uri="{BB962C8B-B14F-4D97-AF65-F5344CB8AC3E}">
        <p14:creationId xmlns:p14="http://schemas.microsoft.com/office/powerpoint/2010/main" val="15686887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President John F. Kennedy </a:t>
            </a:r>
            <a:endParaRPr lang="en-US" dirty="0"/>
          </a:p>
        </p:txBody>
      </p:sp>
      <p:sp>
        <p:nvSpPr>
          <p:cNvPr id="4" name="Content Placeholder 3"/>
          <p:cNvSpPr>
            <a:spLocks noGrp="1"/>
          </p:cNvSpPr>
          <p:nvPr>
            <p:ph sz="half" idx="1"/>
          </p:nvPr>
        </p:nvSpPr>
        <p:spPr>
          <a:xfrm>
            <a:off x="1143000" y="1524000"/>
            <a:ext cx="3657600" cy="4663440"/>
          </a:xfrm>
        </p:spPr>
        <p:txBody>
          <a:bodyPr/>
          <a:lstStyle/>
          <a:p>
            <a:r>
              <a:rPr lang="en-US" dirty="0" smtClean="0"/>
              <a:t>Democrat </a:t>
            </a:r>
          </a:p>
          <a:p>
            <a:r>
              <a:rPr lang="en-US" dirty="0" smtClean="0"/>
              <a:t>Ran against Richard Nixon</a:t>
            </a:r>
          </a:p>
          <a:p>
            <a:r>
              <a:rPr lang="en-US" dirty="0" smtClean="0"/>
              <a:t>Running mate= Lyndon B. Johnson </a:t>
            </a:r>
            <a:endParaRPr lang="en-US" dirty="0"/>
          </a:p>
        </p:txBody>
      </p:sp>
      <p:sp>
        <p:nvSpPr>
          <p:cNvPr id="5" name="Content Placeholder 4"/>
          <p:cNvSpPr>
            <a:spLocks noGrp="1"/>
          </p:cNvSpPr>
          <p:nvPr>
            <p:ph sz="half" idx="2"/>
          </p:nvPr>
        </p:nvSpPr>
        <p:spPr/>
        <p:txBody>
          <a:bodyPr/>
          <a:lstStyle/>
          <a:p>
            <a:endParaRPr lang="en-US"/>
          </a:p>
        </p:txBody>
      </p:sp>
      <p:pic>
        <p:nvPicPr>
          <p:cNvPr id="2050" name="Picture 2" descr="http://www.whitehouse.gov/sites/default/files/first-family/masthead_image/35jk_header.jpg?12508854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999" y="2057400"/>
            <a:ext cx="4142056" cy="377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98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Post War Outcomes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1040665"/>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7300" dirty="0" smtClean="0">
                <a:effectLst/>
              </a:rPr>
              <a:t>JFK </a:t>
            </a:r>
            <a:r>
              <a:rPr lang="en-US" b="1" dirty="0">
                <a:effectLst/>
              </a:rPr>
              <a:t/>
            </a:r>
            <a:br>
              <a:rPr lang="en-US" b="1" dirty="0">
                <a:effectLst/>
              </a:rPr>
            </a:br>
            <a:endParaRPr lang="en-US" dirty="0"/>
          </a:p>
        </p:txBody>
      </p:sp>
      <p:sp>
        <p:nvSpPr>
          <p:cNvPr id="3" name="Content Placeholder 2"/>
          <p:cNvSpPr>
            <a:spLocks noGrp="1"/>
          </p:cNvSpPr>
          <p:nvPr>
            <p:ph sz="half" idx="1"/>
          </p:nvPr>
        </p:nvSpPr>
        <p:spPr>
          <a:xfrm>
            <a:off x="381000" y="1524000"/>
            <a:ext cx="4712208" cy="5181600"/>
          </a:xfrm>
        </p:spPr>
        <p:txBody>
          <a:bodyPr>
            <a:normAutofit fontScale="92500" lnSpcReduction="20000"/>
          </a:bodyPr>
          <a:lstStyle/>
          <a:p>
            <a:r>
              <a:rPr lang="en-US" dirty="0" smtClean="0"/>
              <a:t>President Kennedy in his inaugural address:</a:t>
            </a:r>
          </a:p>
          <a:p>
            <a:pPr marL="596646" indent="-514350">
              <a:buAutoNum type="arabicPeriod"/>
            </a:pPr>
            <a:r>
              <a:rPr lang="en-US" b="1" i="1" dirty="0" smtClean="0"/>
              <a:t>the </a:t>
            </a:r>
            <a:r>
              <a:rPr lang="en-US" b="1" i="1" dirty="0"/>
              <a:t>United States would “pay any price, bear any burden, meet any hardship, support any friend, oppose any foe, in order to assure the survival and the success of liberty</a:t>
            </a:r>
            <a:r>
              <a:rPr lang="en-US" b="1" i="1" dirty="0" smtClean="0"/>
              <a:t>.”</a:t>
            </a:r>
          </a:p>
          <a:p>
            <a:pPr marL="596646" lvl="0" indent="-514350">
              <a:buFont typeface="Wingdings 2"/>
              <a:buAutoNum type="arabicPeriod"/>
            </a:pPr>
            <a:r>
              <a:rPr lang="en-US" b="1" i="1" dirty="0"/>
              <a:t>“Ask not what your country can do for you; ask what you can do for your country.”</a:t>
            </a:r>
            <a:endParaRPr lang="en-US" dirty="0"/>
          </a:p>
          <a:p>
            <a:pPr marL="596646" indent="-514350">
              <a:buAutoNum type="arabicPeriod"/>
            </a:pPr>
            <a:endParaRPr lang="en-US" dirty="0"/>
          </a:p>
        </p:txBody>
      </p:sp>
      <p:sp>
        <p:nvSpPr>
          <p:cNvPr id="4" name="Content Placeholder 3"/>
          <p:cNvSpPr>
            <a:spLocks noGrp="1"/>
          </p:cNvSpPr>
          <p:nvPr>
            <p:ph sz="half" idx="2"/>
          </p:nvPr>
        </p:nvSpPr>
        <p:spPr/>
        <p:txBody>
          <a:bodyPr>
            <a:normAutofit fontScale="92500" lnSpcReduction="20000"/>
          </a:bodyPr>
          <a:lstStyle/>
          <a:p>
            <a:endParaRPr lang="en-US"/>
          </a:p>
        </p:txBody>
      </p:sp>
      <p:pic>
        <p:nvPicPr>
          <p:cNvPr id="16386" name="Picture 2" descr="http://www.savingjackiek.com/pictures/John_F._Kennedy,_White_House_color_photo_portrait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81200"/>
            <a:ext cx="3418107"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0350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vs Cuba </a:t>
            </a:r>
            <a:endParaRPr lang="en-US" dirty="0"/>
          </a:p>
        </p:txBody>
      </p:sp>
      <p:sp>
        <p:nvSpPr>
          <p:cNvPr id="3" name="Content Placeholder 2"/>
          <p:cNvSpPr>
            <a:spLocks noGrp="1"/>
          </p:cNvSpPr>
          <p:nvPr>
            <p:ph sz="half" idx="1"/>
          </p:nvPr>
        </p:nvSpPr>
        <p:spPr>
          <a:xfrm>
            <a:off x="685800" y="1676400"/>
            <a:ext cx="3657600" cy="4663440"/>
          </a:xfrm>
        </p:spPr>
        <p:txBody>
          <a:bodyPr/>
          <a:lstStyle/>
          <a:p>
            <a:r>
              <a:rPr lang="en-US" b="1" i="1" dirty="0"/>
              <a:t>Fidel Castro led a communist revolution that took over Cuba in the late </a:t>
            </a:r>
            <a:r>
              <a:rPr lang="en-US" b="1" i="1" dirty="0" smtClean="0"/>
              <a:t>1950s</a:t>
            </a:r>
          </a:p>
          <a:p>
            <a:r>
              <a:rPr lang="en-US" dirty="0" smtClean="0"/>
              <a:t>Overthrew Batista in 1959</a:t>
            </a:r>
          </a:p>
        </p:txBody>
      </p:sp>
      <p:sp>
        <p:nvSpPr>
          <p:cNvPr id="4" name="Content Placeholder 3"/>
          <p:cNvSpPr>
            <a:spLocks noGrp="1"/>
          </p:cNvSpPr>
          <p:nvPr>
            <p:ph sz="half" idx="2"/>
          </p:nvPr>
        </p:nvSpPr>
        <p:spPr>
          <a:xfrm>
            <a:off x="5410200" y="5943600"/>
            <a:ext cx="3447288" cy="701040"/>
          </a:xfrm>
        </p:spPr>
        <p:txBody>
          <a:bodyPr/>
          <a:lstStyle/>
          <a:p>
            <a:r>
              <a:rPr lang="en-US" dirty="0" smtClean="0"/>
              <a:t>Fidel Castro</a:t>
            </a:r>
            <a:endParaRPr lang="en-US" dirty="0"/>
          </a:p>
        </p:txBody>
      </p:sp>
      <p:pic>
        <p:nvPicPr>
          <p:cNvPr id="38914" name="Picture 2" descr="http://www.quotecollection.com/author-images/fidel-castro-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524000"/>
            <a:ext cx="2842413"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002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Con’t</a:t>
            </a:r>
            <a:r>
              <a:rPr lang="en-US" dirty="0" smtClean="0"/>
              <a:t> </a:t>
            </a:r>
            <a:endParaRPr lang="en-US" dirty="0"/>
          </a:p>
        </p:txBody>
      </p:sp>
      <p:sp>
        <p:nvSpPr>
          <p:cNvPr id="3" name="Content Placeholder 2"/>
          <p:cNvSpPr>
            <a:spLocks noGrp="1"/>
          </p:cNvSpPr>
          <p:nvPr>
            <p:ph sz="half" idx="1"/>
          </p:nvPr>
        </p:nvSpPr>
        <p:spPr>
          <a:xfrm>
            <a:off x="533400" y="1606868"/>
            <a:ext cx="3657600" cy="4663440"/>
          </a:xfrm>
        </p:spPr>
        <p:txBody>
          <a:bodyPr>
            <a:normAutofit/>
          </a:bodyPr>
          <a:lstStyle/>
          <a:p>
            <a:r>
              <a:rPr lang="en-US" dirty="0"/>
              <a:t>Cuba and Soviet Union become allies </a:t>
            </a:r>
          </a:p>
          <a:p>
            <a:r>
              <a:rPr lang="en-US" dirty="0"/>
              <a:t>Bay of Pigs- utter failure for US- </a:t>
            </a:r>
            <a:r>
              <a:rPr lang="en-US" b="1" i="1" dirty="0"/>
              <a:t>Many Cubans fled to Florida and later attempted to invade Cuba and overthrow Castro. </a:t>
            </a:r>
            <a:endParaRPr lang="en-US" dirty="0"/>
          </a:p>
          <a:p>
            <a:endParaRPr lang="en-US" dirty="0"/>
          </a:p>
        </p:txBody>
      </p:sp>
      <p:sp>
        <p:nvSpPr>
          <p:cNvPr id="5" name="Content Placeholder 4"/>
          <p:cNvSpPr>
            <a:spLocks noGrp="1"/>
          </p:cNvSpPr>
          <p:nvPr>
            <p:ph sz="half" idx="2"/>
          </p:nvPr>
        </p:nvSpPr>
        <p:spPr/>
        <p:txBody>
          <a:bodyPr>
            <a:normAutofit/>
          </a:bodyPr>
          <a:lstStyle/>
          <a:p>
            <a:endParaRPr lang="en-US"/>
          </a:p>
        </p:txBody>
      </p:sp>
      <p:pic>
        <p:nvPicPr>
          <p:cNvPr id="39938" name="Picture 2" descr="http://phobos.ramapo.edu/~theed/Cold_War/c_Khrushchev_era/g_Bay_of_pigs/Media/a_BayofPigs/Bay_of_pigsLi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555" y="1219200"/>
            <a:ext cx="4352925" cy="543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034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Cuban Missile Crisis- 1962</a:t>
            </a:r>
            <a:endParaRPr lang="en-US" dirty="0"/>
          </a:p>
        </p:txBody>
      </p:sp>
      <p:sp>
        <p:nvSpPr>
          <p:cNvPr id="3" name="Content Placeholder 2"/>
          <p:cNvSpPr>
            <a:spLocks noGrp="1"/>
          </p:cNvSpPr>
          <p:nvPr>
            <p:ph idx="1"/>
          </p:nvPr>
        </p:nvSpPr>
        <p:spPr/>
        <p:txBody>
          <a:bodyPr/>
          <a:lstStyle/>
          <a:p>
            <a:r>
              <a:rPr lang="en-US" dirty="0" smtClean="0"/>
              <a:t>Soviet missiles in Cuba </a:t>
            </a:r>
          </a:p>
          <a:p>
            <a:r>
              <a:rPr lang="en-US" dirty="0" smtClean="0"/>
              <a:t>World on brink of nuclear war </a:t>
            </a:r>
          </a:p>
          <a:p>
            <a:r>
              <a:rPr lang="en-US" dirty="0" smtClean="0"/>
              <a:t>President J.F. Kennedy and Khrushchev negotiate </a:t>
            </a:r>
          </a:p>
          <a:p>
            <a:r>
              <a:rPr lang="en-US" dirty="0" smtClean="0"/>
              <a:t>Cold War continues 25 more years </a:t>
            </a:r>
            <a:endParaRPr lang="en-US" dirty="0"/>
          </a:p>
        </p:txBody>
      </p:sp>
    </p:spTree>
    <p:extLst>
      <p:ext uri="{BB962C8B-B14F-4D97-AF65-F5344CB8AC3E}">
        <p14:creationId xmlns:p14="http://schemas.microsoft.com/office/powerpoint/2010/main" val="16505389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War on the Home Front </a:t>
            </a:r>
            <a:endParaRPr lang="en-US" dirty="0"/>
          </a:p>
        </p:txBody>
      </p:sp>
      <p:sp>
        <p:nvSpPr>
          <p:cNvPr id="3" name="Content Placeholder 2"/>
          <p:cNvSpPr>
            <a:spLocks noGrp="1"/>
          </p:cNvSpPr>
          <p:nvPr>
            <p:ph idx="1"/>
          </p:nvPr>
        </p:nvSpPr>
        <p:spPr>
          <a:xfrm>
            <a:off x="457200" y="1447800"/>
            <a:ext cx="8476488" cy="5105400"/>
          </a:xfrm>
        </p:spPr>
        <p:txBody>
          <a:bodyPr/>
          <a:lstStyle/>
          <a:p>
            <a:pPr lvl="0"/>
            <a:r>
              <a:rPr lang="en-US" b="1" i="1" dirty="0"/>
              <a:t>The fear of communism and the threat of nuclear war affected American life throughout the Cold War.</a:t>
            </a:r>
            <a:endParaRPr lang="en-US" dirty="0"/>
          </a:p>
          <a:p>
            <a:pPr lvl="0"/>
            <a:r>
              <a:rPr lang="en-US" b="1" i="1" dirty="0"/>
              <a:t>During the 1950s and 1960s, American schools regularly held drills to train children what to do in case of a nuclear attack, and American citizens were urged by the government to build bomb shelters in their own basements.</a:t>
            </a:r>
            <a:endParaRPr lang="en-US" dirty="0"/>
          </a:p>
          <a:p>
            <a:endParaRPr lang="en-US" dirty="0"/>
          </a:p>
        </p:txBody>
      </p:sp>
    </p:spTree>
    <p:extLst>
      <p:ext uri="{BB962C8B-B14F-4D97-AF65-F5344CB8AC3E}">
        <p14:creationId xmlns:p14="http://schemas.microsoft.com/office/powerpoint/2010/main" val="39591831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304800"/>
            <a:ext cx="6553200" cy="58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2400"/>
            <a:ext cx="3521075" cy="257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6163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McCarthyism </a:t>
            </a:r>
            <a:endParaRPr lang="en-US" dirty="0"/>
          </a:p>
        </p:txBody>
      </p:sp>
      <p:sp>
        <p:nvSpPr>
          <p:cNvPr id="3" name="Content Placeholder 2"/>
          <p:cNvSpPr>
            <a:spLocks noGrp="1"/>
          </p:cNvSpPr>
          <p:nvPr>
            <p:ph sz="half" idx="1"/>
          </p:nvPr>
        </p:nvSpPr>
        <p:spPr/>
        <p:txBody>
          <a:bodyPr/>
          <a:lstStyle/>
          <a:p>
            <a:pPr lvl="0"/>
            <a:r>
              <a:rPr lang="en-US" b="1" i="1" dirty="0"/>
              <a:t>McCarthyism—the making of false accusations based on rumor or guilt by association</a:t>
            </a:r>
            <a:r>
              <a:rPr lang="en-US" b="1" i="1" dirty="0" smtClean="0"/>
              <a:t>.</a:t>
            </a:r>
            <a:endParaRPr lang="en-US" dirty="0" smtClean="0"/>
          </a:p>
          <a:p>
            <a:r>
              <a:rPr lang="en-US" dirty="0" smtClean="0"/>
              <a:t>House </a:t>
            </a:r>
            <a:r>
              <a:rPr lang="en-US" dirty="0"/>
              <a:t>Un-American Activities Committee </a:t>
            </a:r>
            <a:endParaRPr lang="en-US" dirty="0" smtClean="0"/>
          </a:p>
          <a:p>
            <a:r>
              <a:rPr lang="en-US" dirty="0" smtClean="0"/>
              <a:t>“Great Fear”</a:t>
            </a:r>
          </a:p>
          <a:p>
            <a:endParaRPr lang="en-US" dirty="0" smtClean="0"/>
          </a:p>
          <a:p>
            <a:endParaRPr lang="en-US" dirty="0"/>
          </a:p>
        </p:txBody>
      </p:sp>
      <p:sp>
        <p:nvSpPr>
          <p:cNvPr id="4" name="Content Placeholder 3"/>
          <p:cNvSpPr>
            <a:spLocks noGrp="1"/>
          </p:cNvSpPr>
          <p:nvPr>
            <p:ph sz="half" idx="2"/>
          </p:nvPr>
        </p:nvSpPr>
        <p:spPr>
          <a:xfrm>
            <a:off x="4876800" y="5638800"/>
            <a:ext cx="4056888" cy="548640"/>
          </a:xfrm>
        </p:spPr>
        <p:txBody>
          <a:bodyPr/>
          <a:lstStyle/>
          <a:p>
            <a:r>
              <a:rPr lang="en-US" dirty="0" smtClean="0"/>
              <a:t>Joseph McCarthy</a:t>
            </a:r>
            <a:endParaRPr lang="en-US" dirty="0"/>
          </a:p>
        </p:txBody>
      </p:sp>
      <p:pic>
        <p:nvPicPr>
          <p:cNvPr id="19458" name="Picture 2" descr="http://upload.wikimedia.org/wikipedia/commons/f/fa/Joseph_McCarth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7838" y="1371600"/>
            <a:ext cx="3433127" cy="410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656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Spies </a:t>
            </a:r>
            <a:endParaRPr lang="en-US" dirty="0"/>
          </a:p>
        </p:txBody>
      </p:sp>
      <p:sp>
        <p:nvSpPr>
          <p:cNvPr id="3" name="Content Placeholder 2"/>
          <p:cNvSpPr>
            <a:spLocks noGrp="1"/>
          </p:cNvSpPr>
          <p:nvPr>
            <p:ph sz="half" idx="1"/>
          </p:nvPr>
        </p:nvSpPr>
        <p:spPr/>
        <p:txBody>
          <a:bodyPr/>
          <a:lstStyle/>
          <a:p>
            <a:r>
              <a:rPr lang="en-US" dirty="0" smtClean="0"/>
              <a:t>Alger Hiss accused of being a Soviet spy</a:t>
            </a:r>
          </a:p>
          <a:p>
            <a:endParaRPr lang="en-US" dirty="0" smtClean="0"/>
          </a:p>
        </p:txBody>
      </p:sp>
      <p:sp>
        <p:nvSpPr>
          <p:cNvPr id="5" name="Content Placeholder 4"/>
          <p:cNvSpPr>
            <a:spLocks noGrp="1"/>
          </p:cNvSpPr>
          <p:nvPr>
            <p:ph sz="half" idx="2"/>
          </p:nvPr>
        </p:nvSpPr>
        <p:spPr/>
        <p:txBody>
          <a:bodyPr/>
          <a:lstStyle/>
          <a:p>
            <a:endParaRPr lang="en-US"/>
          </a:p>
        </p:txBody>
      </p:sp>
      <p:pic>
        <p:nvPicPr>
          <p:cNvPr id="2050" name="Picture 2" descr="http://upload.wikimedia.org/wikipedia/commons/8/81/Alger_Hiss_%28195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86000"/>
            <a:ext cx="410718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2392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3231472" cy="1039427"/>
          </a:xfrm>
        </p:spPr>
        <p:txBody>
          <a:bodyPr/>
          <a:lstStyle/>
          <a:p>
            <a:r>
              <a:rPr lang="en-US" dirty="0" err="1" smtClean="0"/>
              <a:t>Con’t</a:t>
            </a:r>
            <a:r>
              <a:rPr lang="en-US" dirty="0" smtClean="0"/>
              <a:t>   </a:t>
            </a:r>
            <a:endParaRPr lang="en-US" dirty="0"/>
          </a:p>
        </p:txBody>
      </p:sp>
      <p:sp>
        <p:nvSpPr>
          <p:cNvPr id="3" name="Content Placeholder 2"/>
          <p:cNvSpPr>
            <a:spLocks noGrp="1"/>
          </p:cNvSpPr>
          <p:nvPr>
            <p:ph sz="half" idx="1"/>
          </p:nvPr>
        </p:nvSpPr>
        <p:spPr>
          <a:xfrm>
            <a:off x="457200" y="1524000"/>
            <a:ext cx="3657600" cy="4663440"/>
          </a:xfrm>
        </p:spPr>
        <p:txBody>
          <a:bodyPr/>
          <a:lstStyle/>
          <a:p>
            <a:r>
              <a:rPr lang="en-US" dirty="0"/>
              <a:t>Julius and Ethel Rosenberg</a:t>
            </a:r>
          </a:p>
          <a:p>
            <a:pPr lvl="1"/>
            <a:r>
              <a:rPr lang="en-US" dirty="0"/>
              <a:t>Accused of giving information about atomic weapons to Soviet Union </a:t>
            </a:r>
            <a:endParaRPr lang="en-US" b="1" i="1" dirty="0" smtClean="0"/>
          </a:p>
          <a:p>
            <a:r>
              <a:rPr lang="en-US" b="1" i="1" dirty="0" smtClean="0"/>
              <a:t>Both cases increased </a:t>
            </a:r>
            <a:r>
              <a:rPr lang="en-US" b="1" i="1" dirty="0"/>
              <a:t>domestic fears of communism</a:t>
            </a:r>
            <a:r>
              <a:rPr lang="en-US" b="1" i="1" dirty="0" smtClean="0"/>
              <a:t>.</a:t>
            </a:r>
            <a:endParaRPr lang="en-US" dirty="0" smtClean="0"/>
          </a:p>
        </p:txBody>
      </p:sp>
      <p:sp>
        <p:nvSpPr>
          <p:cNvPr id="4" name="Content Placeholder 3"/>
          <p:cNvSpPr>
            <a:spLocks noGrp="1"/>
          </p:cNvSpPr>
          <p:nvPr>
            <p:ph sz="half" idx="2"/>
          </p:nvPr>
        </p:nvSpPr>
        <p:spPr/>
        <p:txBody>
          <a:bodyPr/>
          <a:lstStyle/>
          <a:p>
            <a:pPr marL="82296" indent="0">
              <a:buNone/>
            </a:pPr>
            <a:endParaRPr lang="en-US" dirty="0"/>
          </a:p>
        </p:txBody>
      </p:sp>
      <p:pic>
        <p:nvPicPr>
          <p:cNvPr id="1028" name="Picture 4" descr="https://encrypted-tbn0.gstatic.com/images?q=tbn:ANd9GcTIHkXbVsv8xVR_2vRmxxj4EiLHl-JZMOS1A5UWM3JzLf8p3PG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57200"/>
            <a:ext cx="4686300" cy="32157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teful Jell-O Bo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270682">
            <a:off x="5478891" y="3171919"/>
            <a:ext cx="2461484" cy="332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007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t>
            </a:r>
            <a:endParaRPr lang="en-US" dirty="0"/>
          </a:p>
        </p:txBody>
      </p:sp>
      <p:sp>
        <p:nvSpPr>
          <p:cNvPr id="3" name="Content Placeholder 2"/>
          <p:cNvSpPr>
            <a:spLocks noGrp="1"/>
          </p:cNvSpPr>
          <p:nvPr>
            <p:ph idx="1"/>
          </p:nvPr>
        </p:nvSpPr>
        <p:spPr/>
        <p:txBody>
          <a:bodyPr/>
          <a:lstStyle/>
          <a:p>
            <a:r>
              <a:rPr lang="en-US" dirty="0" smtClean="0"/>
              <a:t>The baby boom era appears </a:t>
            </a:r>
          </a:p>
          <a:p>
            <a:r>
              <a:rPr lang="en-US" dirty="0" smtClean="0"/>
              <a:t>New youth culture</a:t>
            </a:r>
            <a:br>
              <a:rPr lang="en-US" dirty="0" smtClean="0"/>
            </a:br>
            <a:r>
              <a:rPr lang="en-US" dirty="0" smtClean="0"/>
              <a:t> appear </a:t>
            </a:r>
          </a:p>
          <a:p>
            <a:pPr lvl="1"/>
            <a:r>
              <a:rPr lang="en-US" dirty="0" smtClean="0"/>
              <a:t>Rock and roll </a:t>
            </a:r>
          </a:p>
          <a:p>
            <a:pPr lvl="1"/>
            <a:r>
              <a:rPr lang="en-US" dirty="0" smtClean="0"/>
              <a:t>Controversial </a:t>
            </a:r>
            <a:endParaRPr lang="en-US" dirty="0"/>
          </a:p>
        </p:txBody>
      </p:sp>
      <p:pic>
        <p:nvPicPr>
          <p:cNvPr id="20482" name="Picture 2" descr="http://seniorsoftball.com/multimedia/2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440" y="2133600"/>
            <a:ext cx="36576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1139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Germany</a:t>
            </a:r>
            <a:endParaRPr lang="en-US" dirty="0"/>
          </a:p>
        </p:txBody>
      </p:sp>
      <p:sp>
        <p:nvSpPr>
          <p:cNvPr id="5" name="Content Placeholder 4"/>
          <p:cNvSpPr>
            <a:spLocks noGrp="1"/>
          </p:cNvSpPr>
          <p:nvPr>
            <p:ph idx="1"/>
          </p:nvPr>
        </p:nvSpPr>
        <p:spPr/>
        <p:txBody>
          <a:bodyPr>
            <a:normAutofit/>
          </a:bodyPr>
          <a:lstStyle/>
          <a:p>
            <a:pPr lvl="0"/>
            <a:r>
              <a:rPr lang="en-US" b="1" i="1" dirty="0"/>
              <a:t>The end of World War II found Soviet forces occupying most of Eastern and Central Europe and the eastern portion of Germany.</a:t>
            </a:r>
            <a:endParaRPr lang="en-US" dirty="0"/>
          </a:p>
          <a:p>
            <a:r>
              <a:rPr lang="en-US" dirty="0" smtClean="0"/>
              <a:t>Potsdam Conference: 1945 </a:t>
            </a:r>
            <a:endParaRPr lang="en-US" dirty="0"/>
          </a:p>
        </p:txBody>
      </p:sp>
    </p:spTree>
    <p:extLst>
      <p:ext uri="{BB962C8B-B14F-4D97-AF65-F5344CB8AC3E}">
        <p14:creationId xmlns:p14="http://schemas.microsoft.com/office/powerpoint/2010/main" val="766666023"/>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JFK Assassinated </a:t>
            </a:r>
            <a:endParaRPr lang="en-US" dirty="0"/>
          </a:p>
        </p:txBody>
      </p:sp>
      <p:sp>
        <p:nvSpPr>
          <p:cNvPr id="3" name="Content Placeholder 2"/>
          <p:cNvSpPr>
            <a:spLocks noGrp="1"/>
          </p:cNvSpPr>
          <p:nvPr>
            <p:ph sz="half" idx="1"/>
          </p:nvPr>
        </p:nvSpPr>
        <p:spPr>
          <a:xfrm>
            <a:off x="838200" y="1521988"/>
            <a:ext cx="3657600" cy="4663440"/>
          </a:xfrm>
        </p:spPr>
        <p:txBody>
          <a:bodyPr/>
          <a:lstStyle/>
          <a:p>
            <a:r>
              <a:rPr lang="en-US" dirty="0" smtClean="0"/>
              <a:t>1963- Dallas Texas</a:t>
            </a:r>
          </a:p>
          <a:p>
            <a:r>
              <a:rPr lang="en-US" dirty="0" smtClean="0"/>
              <a:t>Killed by Lee Harvey Oswald </a:t>
            </a:r>
          </a:p>
          <a:p>
            <a:r>
              <a:rPr lang="en-US" dirty="0" smtClean="0"/>
              <a:t>Warren Commission </a:t>
            </a:r>
            <a:endParaRPr lang="en-US" dirty="0"/>
          </a:p>
        </p:txBody>
      </p:sp>
      <p:sp>
        <p:nvSpPr>
          <p:cNvPr id="5" name="Content Placeholder 4"/>
          <p:cNvSpPr>
            <a:spLocks noGrp="1"/>
          </p:cNvSpPr>
          <p:nvPr>
            <p:ph sz="half" idx="2"/>
          </p:nvPr>
        </p:nvSpPr>
        <p:spPr>
          <a:xfrm>
            <a:off x="5638800" y="5486400"/>
            <a:ext cx="3675888" cy="701040"/>
          </a:xfrm>
        </p:spPr>
        <p:txBody>
          <a:bodyPr/>
          <a:lstStyle/>
          <a:p>
            <a:r>
              <a:rPr lang="en-US" dirty="0" smtClean="0"/>
              <a:t>Oswald </a:t>
            </a:r>
            <a:endParaRPr lang="en-US" dirty="0"/>
          </a:p>
        </p:txBody>
      </p:sp>
      <p:pic>
        <p:nvPicPr>
          <p:cNvPr id="4" name="Picture 3"/>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038600"/>
            <a:ext cx="4038600" cy="271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199" y="1104112"/>
            <a:ext cx="2892845" cy="424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412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7" name="Text Placeholder 6"/>
          <p:cNvSpPr>
            <a:spLocks noGrp="1"/>
          </p:cNvSpPr>
          <p:nvPr>
            <p:ph type="body" sz="half" idx="2"/>
          </p:nvPr>
        </p:nvSpPr>
        <p:spPr/>
        <p:txBody>
          <a:bodyPr/>
          <a:lstStyle/>
          <a:p>
            <a:endParaRPr lang="en-US"/>
          </a:p>
        </p:txBody>
      </p:sp>
      <p:sp>
        <p:nvSpPr>
          <p:cNvPr id="5" name="Title 4"/>
          <p:cNvSpPr>
            <a:spLocks noGrp="1"/>
          </p:cNvSpPr>
          <p:nvPr>
            <p:ph type="title"/>
          </p:nvPr>
        </p:nvSpPr>
        <p:spPr/>
        <p:txBody>
          <a:bodyPr>
            <a:normAutofit fontScale="90000"/>
          </a:bodyPr>
          <a:lstStyle/>
          <a:p>
            <a:r>
              <a:rPr lang="en-US" dirty="0" smtClean="0"/>
              <a:t>VP Lyndon Johnson being sworn in on Air force One </a:t>
            </a:r>
            <a:endParaRPr lang="en-US"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776" y="1828800"/>
            <a:ext cx="4976423" cy="393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9038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half" idx="2"/>
          </p:nvPr>
        </p:nvSpPr>
        <p:spPr/>
        <p:txBody>
          <a:bodyPr>
            <a:normAutofit fontScale="92500" lnSpcReduction="10000"/>
          </a:bodyPr>
          <a:lstStyle/>
          <a:p>
            <a:r>
              <a:rPr lang="en-US" dirty="0" smtClean="0"/>
              <a:t>*One of the closest bystanders to JFK when he was assassinated </a:t>
            </a:r>
          </a:p>
          <a:p>
            <a:r>
              <a:rPr lang="en-US" dirty="0" smtClean="0"/>
              <a:t>*Sunny day – why umbrella? </a:t>
            </a:r>
          </a:p>
          <a:p>
            <a:r>
              <a:rPr lang="en-US" dirty="0" smtClean="0"/>
              <a:t>*Seen in video as spinning umbrella clockwise as JFK draws near- </a:t>
            </a:r>
            <a:r>
              <a:rPr lang="en-US" smtClean="0"/>
              <a:t>a signal? </a:t>
            </a:r>
            <a:endParaRPr lang="en-US" dirty="0"/>
          </a:p>
        </p:txBody>
      </p:sp>
      <p:sp>
        <p:nvSpPr>
          <p:cNvPr id="4" name="Title 3"/>
          <p:cNvSpPr>
            <a:spLocks noGrp="1"/>
          </p:cNvSpPr>
          <p:nvPr>
            <p:ph type="title"/>
          </p:nvPr>
        </p:nvSpPr>
        <p:spPr/>
        <p:txBody>
          <a:bodyPr/>
          <a:lstStyle/>
          <a:p>
            <a:r>
              <a:rPr lang="en-US" dirty="0" smtClean="0"/>
              <a:t>“Umbrella Man” </a:t>
            </a:r>
            <a:endParaRPr lang="en-US" dirty="0"/>
          </a:p>
        </p:txBody>
      </p:sp>
      <p:pic>
        <p:nvPicPr>
          <p:cNvPr id="1026" name="Picture 2" descr="Image result for Kennedy Assassination Umbrella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399" y="1295400"/>
            <a:ext cx="5539509" cy="404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753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Vietnam War (1954-75)</a:t>
            </a:r>
            <a:endParaRPr lang="en-US" dirty="0"/>
          </a:p>
        </p:txBody>
      </p:sp>
      <p:sp>
        <p:nvSpPr>
          <p:cNvPr id="3" name="Content Placeholder 2"/>
          <p:cNvSpPr>
            <a:spLocks noGrp="1"/>
          </p:cNvSpPr>
          <p:nvPr>
            <p:ph idx="1"/>
          </p:nvPr>
        </p:nvSpPr>
        <p:spPr/>
        <p:txBody>
          <a:bodyPr>
            <a:normAutofit/>
          </a:bodyPr>
          <a:lstStyle/>
          <a:p>
            <a:r>
              <a:rPr lang="en-US" b="1" i="1" dirty="0"/>
              <a:t>American involvement in Vietnam also reflected the Cold War policy of containment of communism</a:t>
            </a:r>
            <a:r>
              <a:rPr lang="en-US" b="1" i="1" dirty="0" smtClean="0"/>
              <a:t>.</a:t>
            </a:r>
          </a:p>
          <a:p>
            <a:pPr lvl="0"/>
            <a:r>
              <a:rPr lang="en-US" b="1" i="1" dirty="0" smtClean="0"/>
              <a:t>Beginning </a:t>
            </a:r>
            <a:r>
              <a:rPr lang="en-US" b="1" i="1" dirty="0"/>
              <a:t>in the 1950s and continuing into the early 1960s, the communist government of North Vietnam attempted to install through force a communist government in South Vietnam. The United States helped South Vietnam resist.</a:t>
            </a:r>
            <a:endParaRPr lang="en-US" dirty="0"/>
          </a:p>
          <a:p>
            <a:endParaRPr lang="en-US" dirty="0"/>
          </a:p>
        </p:txBody>
      </p:sp>
    </p:spTree>
    <p:extLst>
      <p:ext uri="{BB962C8B-B14F-4D97-AF65-F5344CB8AC3E}">
        <p14:creationId xmlns:p14="http://schemas.microsoft.com/office/powerpoint/2010/main" val="278430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Con’t</a:t>
            </a:r>
            <a:r>
              <a:rPr lang="en-US" dirty="0" smtClean="0"/>
              <a:t> </a:t>
            </a:r>
            <a:endParaRPr lang="en-US" dirty="0"/>
          </a:p>
        </p:txBody>
      </p:sp>
      <p:sp>
        <p:nvSpPr>
          <p:cNvPr id="3" name="Content Placeholder 2"/>
          <p:cNvSpPr>
            <a:spLocks noGrp="1"/>
          </p:cNvSpPr>
          <p:nvPr>
            <p:ph sz="half" idx="1"/>
          </p:nvPr>
        </p:nvSpPr>
        <p:spPr>
          <a:xfrm>
            <a:off x="685800" y="1524000"/>
            <a:ext cx="4407408" cy="5029200"/>
          </a:xfrm>
        </p:spPr>
        <p:txBody>
          <a:bodyPr>
            <a:normAutofit fontScale="92500"/>
          </a:bodyPr>
          <a:lstStyle/>
          <a:p>
            <a:pPr lvl="0"/>
            <a:r>
              <a:rPr lang="en-US" b="1" i="1" dirty="0"/>
              <a:t>The American military buildup in Vietnam began under President John Kennedy. After Kennedy’s assassination in 1963, the buildup was intensified under President Lyndon Johnson.</a:t>
            </a:r>
            <a:endParaRPr lang="en-US" dirty="0"/>
          </a:p>
          <a:p>
            <a:r>
              <a:rPr lang="en-US" dirty="0" smtClean="0"/>
              <a:t>Gulf of Tonkin Resolution</a:t>
            </a:r>
          </a:p>
          <a:p>
            <a:r>
              <a:rPr lang="en-US" dirty="0" smtClean="0"/>
              <a:t>Operation Rolling Thunder </a:t>
            </a:r>
            <a:endParaRPr lang="en-US" dirty="0"/>
          </a:p>
        </p:txBody>
      </p:sp>
      <p:sp>
        <p:nvSpPr>
          <p:cNvPr id="5" name="Content Placeholder 4"/>
          <p:cNvSpPr>
            <a:spLocks noGrp="1"/>
          </p:cNvSpPr>
          <p:nvPr>
            <p:ph sz="half" idx="2"/>
          </p:nvPr>
        </p:nvSpPr>
        <p:spPr>
          <a:xfrm>
            <a:off x="5486400" y="1600200"/>
            <a:ext cx="3447288" cy="4587240"/>
          </a:xfrm>
        </p:spPr>
        <p:txBody>
          <a:bodyPr>
            <a:normAutofit fontScale="92500"/>
          </a:bodyPr>
          <a:lstStyle/>
          <a:p>
            <a:endParaRPr lang="en-US" dirty="0"/>
          </a:p>
        </p:txBody>
      </p:sp>
      <p:pic>
        <p:nvPicPr>
          <p:cNvPr id="12290" name="Picture 2" descr="http://www.whitehouse.gov/sites/default/files/first-family/masthead_image/36lj_header_sm.jpg?12508856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687574"/>
            <a:ext cx="4114800" cy="2322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140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endParaRPr lang="en-US" dirty="0"/>
          </a:p>
        </p:txBody>
      </p:sp>
      <p:sp>
        <p:nvSpPr>
          <p:cNvPr id="3" name="Content Placeholder 2"/>
          <p:cNvSpPr>
            <a:spLocks noGrp="1"/>
          </p:cNvSpPr>
          <p:nvPr>
            <p:ph idx="1"/>
          </p:nvPr>
        </p:nvSpPr>
        <p:spPr/>
        <p:txBody>
          <a:bodyPr/>
          <a:lstStyle/>
          <a:p>
            <a:r>
              <a:rPr lang="en-US" dirty="0" smtClean="0"/>
              <a:t>Vietcong and Tet Offensive </a:t>
            </a:r>
          </a:p>
          <a:p>
            <a:pPr lvl="0"/>
            <a:r>
              <a:rPr lang="en-US" b="1" i="1" dirty="0"/>
              <a:t>The scale of combat in Vietnam grew larger during the 1960s. American military forces repeatedly defeated the North Vietnamese forces in the field, but by fighting a limited war, could not force an end to the war on favorable terms.</a:t>
            </a:r>
            <a:endParaRPr lang="en-US" dirty="0"/>
          </a:p>
          <a:p>
            <a:endParaRPr lang="en-US" dirty="0"/>
          </a:p>
        </p:txBody>
      </p:sp>
    </p:spTree>
    <p:extLst>
      <p:ext uri="{BB962C8B-B14F-4D97-AF65-F5344CB8AC3E}">
        <p14:creationId xmlns:p14="http://schemas.microsoft.com/office/powerpoint/2010/main" val="19741417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Opinion on Vietnam </a:t>
            </a:r>
            <a:endParaRPr lang="en-US" dirty="0"/>
          </a:p>
        </p:txBody>
      </p:sp>
      <p:sp>
        <p:nvSpPr>
          <p:cNvPr id="3" name="Content Placeholder 2"/>
          <p:cNvSpPr>
            <a:spLocks noGrp="1"/>
          </p:cNvSpPr>
          <p:nvPr>
            <p:ph idx="1"/>
          </p:nvPr>
        </p:nvSpPr>
        <p:spPr/>
        <p:txBody>
          <a:bodyPr/>
          <a:lstStyle/>
          <a:p>
            <a:pPr lvl="0"/>
            <a:r>
              <a:rPr lang="en-US" b="1" i="1" dirty="0"/>
              <a:t>America became bitterly divided over the issue. While there was support for the American military and conduct of the war among many Americans, others opposed the war, and active opposition to the war mounted, especially on college campuses.</a:t>
            </a:r>
            <a:endParaRPr lang="en-US" dirty="0"/>
          </a:p>
          <a:p>
            <a:endParaRPr lang="en-US" dirty="0"/>
          </a:p>
        </p:txBody>
      </p:sp>
    </p:spTree>
    <p:extLst>
      <p:ext uri="{BB962C8B-B14F-4D97-AF65-F5344CB8AC3E}">
        <p14:creationId xmlns:p14="http://schemas.microsoft.com/office/powerpoint/2010/main" val="3020995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Activism </a:t>
            </a:r>
            <a:endParaRPr lang="en-US" dirty="0"/>
          </a:p>
        </p:txBody>
      </p:sp>
      <p:sp>
        <p:nvSpPr>
          <p:cNvPr id="3" name="Content Placeholder 2"/>
          <p:cNvSpPr>
            <a:spLocks noGrp="1"/>
          </p:cNvSpPr>
          <p:nvPr>
            <p:ph sz="half" idx="1"/>
          </p:nvPr>
        </p:nvSpPr>
        <p:spPr/>
        <p:txBody>
          <a:bodyPr/>
          <a:lstStyle/>
          <a:p>
            <a:r>
              <a:rPr lang="en-US" dirty="0" smtClean="0"/>
              <a:t>Protests on the draft </a:t>
            </a:r>
          </a:p>
          <a:p>
            <a:pPr marL="411480" lvl="1" indent="0">
              <a:buNone/>
            </a:pPr>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600200"/>
            <a:ext cx="4303966" cy="282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Image result for burning draft c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33800"/>
            <a:ext cx="4486275" cy="29908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urning draft ca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438398"/>
            <a:ext cx="3321996" cy="4160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82809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Counterculture </a:t>
            </a:r>
            <a:endParaRPr lang="en-US" dirty="0"/>
          </a:p>
        </p:txBody>
      </p:sp>
      <p:sp>
        <p:nvSpPr>
          <p:cNvPr id="3" name="Content Placeholder 2"/>
          <p:cNvSpPr>
            <a:spLocks noGrp="1"/>
          </p:cNvSpPr>
          <p:nvPr>
            <p:ph idx="1"/>
          </p:nvPr>
        </p:nvSpPr>
        <p:spPr/>
        <p:txBody>
          <a:bodyPr/>
          <a:lstStyle/>
          <a:p>
            <a:r>
              <a:rPr lang="en-US" dirty="0" smtClean="0"/>
              <a:t>Hippies – Pete Seeger, Bob Dylan</a:t>
            </a:r>
          </a:p>
          <a:p>
            <a:pPr lvl="1"/>
            <a:r>
              <a:rPr lang="en-US" dirty="0" smtClean="0"/>
              <a:t>Political idealism, loss of patience with war</a:t>
            </a:r>
          </a:p>
          <a:p>
            <a:r>
              <a:rPr lang="en-US" dirty="0" smtClean="0"/>
              <a:t>The Beatles </a:t>
            </a:r>
          </a:p>
          <a:p>
            <a:pPr lvl="1"/>
            <a:r>
              <a:rPr lang="en-US" dirty="0" smtClean="0"/>
              <a:t>Cause generational divide</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2945172"/>
            <a:ext cx="2478314" cy="371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http://i.telegraph.co.uk/multimedia/archive/02321/the-beatles_2321270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343399"/>
            <a:ext cx="3708105" cy="231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0579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Woodstock </a:t>
            </a:r>
            <a:endParaRPr lang="en-US" dirty="0"/>
          </a:p>
        </p:txBody>
      </p:sp>
      <p:sp>
        <p:nvSpPr>
          <p:cNvPr id="3" name="Content Placeholder 2"/>
          <p:cNvSpPr>
            <a:spLocks noGrp="1"/>
          </p:cNvSpPr>
          <p:nvPr>
            <p:ph idx="1"/>
          </p:nvPr>
        </p:nvSpPr>
        <p:spPr/>
        <p:txBody>
          <a:bodyPr/>
          <a:lstStyle/>
          <a:p>
            <a:r>
              <a:rPr lang="en-US" dirty="0" smtClean="0"/>
              <a:t>August 1969</a:t>
            </a:r>
            <a:endParaRPr lang="en-US" dirty="0"/>
          </a:p>
        </p:txBody>
      </p:sp>
      <p:pic>
        <p:nvPicPr>
          <p:cNvPr id="4" name="Picture 3"/>
          <p:cNvPicPr>
            <a:picLocks noGrp="1"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2209800"/>
            <a:ext cx="2895851" cy="396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593491"/>
            <a:ext cx="5211895" cy="3569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338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 </a:t>
            </a:r>
            <a:endParaRPr lang="en-US" dirty="0"/>
          </a:p>
        </p:txBody>
      </p:sp>
      <p:sp>
        <p:nvSpPr>
          <p:cNvPr id="3" name="Content Placeholder 2"/>
          <p:cNvSpPr>
            <a:spLocks noGrp="1"/>
          </p:cNvSpPr>
          <p:nvPr>
            <p:ph idx="1"/>
          </p:nvPr>
        </p:nvSpPr>
        <p:spPr/>
        <p:txBody>
          <a:bodyPr>
            <a:normAutofit/>
          </a:bodyPr>
          <a:lstStyle/>
          <a:p>
            <a:pPr lvl="0"/>
            <a:r>
              <a:rPr lang="en-US" b="1" i="1" dirty="0" smtClean="0"/>
              <a:t>Germany was </a:t>
            </a:r>
            <a:r>
              <a:rPr lang="en-US" b="1" i="1" dirty="0"/>
              <a:t>partitioned into East and West Germany. </a:t>
            </a:r>
            <a:endParaRPr lang="en-US" b="1" i="1" dirty="0" smtClean="0"/>
          </a:p>
          <a:p>
            <a:pPr lvl="0"/>
            <a:r>
              <a:rPr lang="en-US" b="1" i="1" dirty="0" smtClean="0"/>
              <a:t>West </a:t>
            </a:r>
            <a:r>
              <a:rPr lang="en-US" b="1" i="1" dirty="0"/>
              <a:t>Germany became democratic and resumed self-government after a few years of American, British, and French occupation</a:t>
            </a:r>
            <a:r>
              <a:rPr lang="en-US" b="1" i="1" dirty="0" smtClean="0"/>
              <a:t>.</a:t>
            </a:r>
          </a:p>
          <a:p>
            <a:pPr lvl="0"/>
            <a:r>
              <a:rPr lang="en-US" b="1" i="1" dirty="0" smtClean="0"/>
              <a:t> </a:t>
            </a:r>
            <a:r>
              <a:rPr lang="en-US" b="1" i="1" dirty="0"/>
              <a:t>East Germany remained under the domination of the Soviet Union and did not adopt democratic institutions.</a:t>
            </a:r>
            <a:endParaRPr lang="en-US" dirty="0"/>
          </a:p>
          <a:p>
            <a:endParaRPr lang="en-US" dirty="0"/>
          </a:p>
        </p:txBody>
      </p:sp>
    </p:spTree>
    <p:extLst>
      <p:ext uri="{BB962C8B-B14F-4D97-AF65-F5344CB8AC3E}">
        <p14:creationId xmlns:p14="http://schemas.microsoft.com/office/powerpoint/2010/main" val="1570241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Nixon Elected President </a:t>
            </a:r>
            <a:endParaRPr lang="en-US" dirty="0"/>
          </a:p>
        </p:txBody>
      </p:sp>
      <p:sp>
        <p:nvSpPr>
          <p:cNvPr id="3" name="Content Placeholder 2"/>
          <p:cNvSpPr>
            <a:spLocks noGrp="1"/>
          </p:cNvSpPr>
          <p:nvPr>
            <p:ph sz="half" idx="1"/>
          </p:nvPr>
        </p:nvSpPr>
        <p:spPr>
          <a:xfrm>
            <a:off x="304800" y="1524000"/>
            <a:ext cx="4788408" cy="5029200"/>
          </a:xfrm>
        </p:spPr>
        <p:txBody>
          <a:bodyPr>
            <a:normAutofit/>
          </a:bodyPr>
          <a:lstStyle/>
          <a:p>
            <a:pPr lvl="0"/>
            <a:r>
              <a:rPr lang="en-US" b="1" i="1" dirty="0"/>
              <a:t>After Johnson declined to seek re-election, President Nixon was elected on a pledge to bring the war to an honorable end. </a:t>
            </a:r>
            <a:endParaRPr lang="en-US" dirty="0"/>
          </a:p>
        </p:txBody>
      </p:sp>
      <p:sp>
        <p:nvSpPr>
          <p:cNvPr id="4" name="Content Placeholder 3"/>
          <p:cNvSpPr>
            <a:spLocks noGrp="1"/>
          </p:cNvSpPr>
          <p:nvPr>
            <p:ph sz="half" idx="2"/>
          </p:nvPr>
        </p:nvSpPr>
        <p:spPr/>
        <p:txBody>
          <a:bodyPr>
            <a:normAutofit/>
          </a:bodyPr>
          <a:lstStyle/>
          <a:p>
            <a:endParaRPr lang="en-US"/>
          </a:p>
        </p:txBody>
      </p:sp>
      <p:pic>
        <p:nvPicPr>
          <p:cNvPr id="15362" name="Picture 2" descr="http://www.whitehouse.gov/sites/default/files/first-family/masthead_image/37rn_header_sm.jpg?12508858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352800"/>
            <a:ext cx="4286250"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155966"/>
      </p:ext>
    </p:extLst>
  </p:cSld>
  <p:clrMapOvr>
    <a:masterClrMapping/>
  </p:clrMapOvr>
  <p:transition spd="slow">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Détente </a:t>
            </a:r>
            <a:endParaRPr lang="en-US" dirty="0"/>
          </a:p>
        </p:txBody>
      </p:sp>
      <p:sp>
        <p:nvSpPr>
          <p:cNvPr id="6" name="Content Placeholder 5"/>
          <p:cNvSpPr>
            <a:spLocks noGrp="1"/>
          </p:cNvSpPr>
          <p:nvPr>
            <p:ph sz="half" idx="1"/>
          </p:nvPr>
        </p:nvSpPr>
        <p:spPr>
          <a:xfrm>
            <a:off x="1143000" y="1552066"/>
            <a:ext cx="3657600" cy="4663440"/>
          </a:xfrm>
        </p:spPr>
        <p:txBody>
          <a:bodyPr/>
          <a:lstStyle/>
          <a:p>
            <a:r>
              <a:rPr lang="en-US" dirty="0" err="1" smtClean="0"/>
              <a:t>Nixons</a:t>
            </a:r>
            <a:r>
              <a:rPr lang="en-US" dirty="0" smtClean="0"/>
              <a:t> policy for peaceful coexistence with Soviet Union and China </a:t>
            </a:r>
          </a:p>
          <a:p>
            <a:r>
              <a:rPr lang="en-US" dirty="0" smtClean="0"/>
              <a:t>Nixon travels to China </a:t>
            </a:r>
          </a:p>
          <a:p>
            <a:r>
              <a:rPr lang="en-US" dirty="0" smtClean="0"/>
              <a:t>SALT </a:t>
            </a:r>
            <a:endParaRPr lang="en-US" dirty="0"/>
          </a:p>
        </p:txBody>
      </p:sp>
      <p:sp>
        <p:nvSpPr>
          <p:cNvPr id="2" name="Content Placeholder 1"/>
          <p:cNvSpPr>
            <a:spLocks noGrp="1"/>
          </p:cNvSpPr>
          <p:nvPr>
            <p:ph sz="half" idx="2"/>
          </p:nvPr>
        </p:nvSpPr>
        <p:spPr/>
        <p:txBody>
          <a:bodyPr/>
          <a:lstStyle/>
          <a:p>
            <a:endParaRPr lang="en-US"/>
          </a:p>
        </p:txBody>
      </p:sp>
      <p:pic>
        <p:nvPicPr>
          <p:cNvPr id="7" name="Picture 6"/>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47772"/>
            <a:ext cx="4343400" cy="427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3753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Vietnamization</a:t>
            </a:r>
            <a:endParaRPr lang="en-US" dirty="0"/>
          </a:p>
        </p:txBody>
      </p:sp>
      <p:sp>
        <p:nvSpPr>
          <p:cNvPr id="3" name="Content Placeholder 2"/>
          <p:cNvSpPr>
            <a:spLocks noGrp="1"/>
          </p:cNvSpPr>
          <p:nvPr>
            <p:ph idx="1"/>
          </p:nvPr>
        </p:nvSpPr>
        <p:spPr/>
        <p:txBody>
          <a:bodyPr>
            <a:normAutofit/>
          </a:bodyPr>
          <a:lstStyle/>
          <a:p>
            <a:pPr lvl="0"/>
            <a:r>
              <a:rPr lang="en-US" b="1" i="1" dirty="0" smtClean="0"/>
              <a:t>Nixon </a:t>
            </a:r>
            <a:r>
              <a:rPr lang="en-US" b="1" i="1" dirty="0"/>
              <a:t>instituted a policy of “Vietnamization,” withdrawing American troops and replacing them with South Vietnamese forces while maintaining military aid to the South Vietnamese</a:t>
            </a:r>
            <a:r>
              <a:rPr lang="en-US" b="1" i="1" dirty="0" smtClean="0"/>
              <a:t>.</a:t>
            </a:r>
          </a:p>
          <a:p>
            <a:r>
              <a:rPr lang="en-US" b="1" i="1" dirty="0"/>
              <a:t>Ultimately “Vietnamization” failed when South Vietnamese troops proved unable to resist invasion by the Soviet-supplied North Vietnamese Army.</a:t>
            </a:r>
            <a:endParaRPr lang="en-US" dirty="0"/>
          </a:p>
          <a:p>
            <a:pPr marL="114300" lvl="0" indent="0">
              <a:buNone/>
            </a:pPr>
            <a:endParaRPr lang="en-US" b="1" i="1" dirty="0" smtClean="0"/>
          </a:p>
        </p:txBody>
      </p:sp>
    </p:spTree>
    <p:extLst>
      <p:ext uri="{BB962C8B-B14F-4D97-AF65-F5344CB8AC3E}">
        <p14:creationId xmlns:p14="http://schemas.microsoft.com/office/powerpoint/2010/main" val="37452151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Cambodia</a:t>
            </a:r>
            <a:endParaRPr lang="en-US" dirty="0"/>
          </a:p>
        </p:txBody>
      </p:sp>
      <p:sp>
        <p:nvSpPr>
          <p:cNvPr id="3" name="Content Placeholder 2"/>
          <p:cNvSpPr>
            <a:spLocks noGrp="1"/>
          </p:cNvSpPr>
          <p:nvPr>
            <p:ph sz="half" idx="1"/>
          </p:nvPr>
        </p:nvSpPr>
        <p:spPr/>
        <p:txBody>
          <a:bodyPr/>
          <a:lstStyle/>
          <a:p>
            <a:pPr lvl="0"/>
            <a:r>
              <a:rPr lang="en-US" dirty="0" smtClean="0"/>
              <a:t>Bombing of Cambodia</a:t>
            </a:r>
          </a:p>
          <a:p>
            <a:pPr lvl="1"/>
            <a:r>
              <a:rPr lang="en-US" dirty="0" smtClean="0"/>
              <a:t>Led to antiwar demonstrations in DC</a:t>
            </a:r>
          </a:p>
          <a:p>
            <a:pPr lvl="0"/>
            <a:r>
              <a:rPr lang="en-US" dirty="0" smtClean="0"/>
              <a:t>Invasion of Cambodia</a:t>
            </a:r>
          </a:p>
          <a:p>
            <a:pPr lvl="1"/>
            <a:r>
              <a:rPr lang="en-US" dirty="0" smtClean="0"/>
              <a:t>Led to rise of Khmer Rouge </a:t>
            </a:r>
          </a:p>
          <a:p>
            <a:pPr lvl="0"/>
            <a:endParaRPr lang="en-US" dirty="0"/>
          </a:p>
          <a:p>
            <a:endParaRPr lang="en-US" dirty="0"/>
          </a:p>
        </p:txBody>
      </p:sp>
      <p:sp>
        <p:nvSpPr>
          <p:cNvPr id="4" name="Content Placeholder 3"/>
          <p:cNvSpPr>
            <a:spLocks noGrp="1"/>
          </p:cNvSpPr>
          <p:nvPr>
            <p:ph sz="half" idx="2"/>
          </p:nvPr>
        </p:nvSpPr>
        <p:spPr/>
        <p:txBody>
          <a:bodyPr/>
          <a:lstStyle/>
          <a:p>
            <a:endParaRPr lang="en-US"/>
          </a:p>
        </p:txBody>
      </p:sp>
      <p:pic>
        <p:nvPicPr>
          <p:cNvPr id="1028" name="Picture 4" descr="Image result for South East Asi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2286000"/>
            <a:ext cx="4417391"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738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Protests</a:t>
            </a:r>
            <a:endParaRPr lang="en-US" dirty="0"/>
          </a:p>
        </p:txBody>
      </p:sp>
      <p:sp>
        <p:nvSpPr>
          <p:cNvPr id="3" name="Content Placeholder 2"/>
          <p:cNvSpPr>
            <a:spLocks noGrp="1"/>
          </p:cNvSpPr>
          <p:nvPr>
            <p:ph sz="half" idx="1"/>
          </p:nvPr>
        </p:nvSpPr>
        <p:spPr/>
        <p:txBody>
          <a:bodyPr/>
          <a:lstStyle/>
          <a:p>
            <a:r>
              <a:rPr lang="en-US" dirty="0" smtClean="0"/>
              <a:t>NY Times uncovered invasion of Cambodia</a:t>
            </a:r>
          </a:p>
          <a:p>
            <a:r>
              <a:rPr lang="en-US" dirty="0" smtClean="0"/>
              <a:t>Kent State Massacre</a:t>
            </a:r>
          </a:p>
          <a:p>
            <a:r>
              <a:rPr lang="en-US" dirty="0" smtClean="0"/>
              <a:t>“Kent State Four”</a:t>
            </a:r>
            <a:endParaRPr lang="en-US" dirty="0"/>
          </a:p>
        </p:txBody>
      </p:sp>
      <p:sp>
        <p:nvSpPr>
          <p:cNvPr id="4" name="Content Placeholder 3"/>
          <p:cNvSpPr>
            <a:spLocks noGrp="1"/>
          </p:cNvSpPr>
          <p:nvPr>
            <p:ph sz="half" idx="2"/>
          </p:nvPr>
        </p:nvSpPr>
        <p:spPr/>
        <p:txBody>
          <a:bodyPr/>
          <a:lstStyle/>
          <a:p>
            <a:endParaRPr lang="en-US" b="1" dirty="0"/>
          </a:p>
        </p:txBody>
      </p:sp>
      <p:pic>
        <p:nvPicPr>
          <p:cNvPr id="5" name="Picture 4"/>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1180" y="1905000"/>
            <a:ext cx="409281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1031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of Vietnam</a:t>
            </a:r>
            <a:endParaRPr lang="en-US" dirty="0"/>
          </a:p>
        </p:txBody>
      </p:sp>
      <p:sp>
        <p:nvSpPr>
          <p:cNvPr id="3" name="Content Placeholder 2"/>
          <p:cNvSpPr>
            <a:spLocks noGrp="1"/>
          </p:cNvSpPr>
          <p:nvPr>
            <p:ph idx="1"/>
          </p:nvPr>
        </p:nvSpPr>
        <p:spPr/>
        <p:txBody>
          <a:bodyPr/>
          <a:lstStyle/>
          <a:p>
            <a:r>
              <a:rPr lang="en-US" dirty="0" smtClean="0"/>
              <a:t>South Vietnam falls to communism </a:t>
            </a:r>
          </a:p>
          <a:p>
            <a:r>
              <a:rPr lang="en-US" dirty="0" smtClean="0"/>
              <a:t>Vietnam reunited April 29, 1975</a:t>
            </a:r>
          </a:p>
          <a:p>
            <a:r>
              <a:rPr lang="en-US" dirty="0" smtClean="0"/>
              <a:t>Saigon renamed Ho Chi Minh City </a:t>
            </a:r>
            <a:endParaRPr lang="en-US" dirty="0"/>
          </a:p>
        </p:txBody>
      </p:sp>
      <p:pic>
        <p:nvPicPr>
          <p:cNvPr id="4" name="Picture 3"/>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120" y="3581400"/>
            <a:ext cx="4343400" cy="277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Image result for fleeing saigon on planes after viet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04689"/>
            <a:ext cx="4051543" cy="279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7949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498080" cy="1143000"/>
          </a:xfrm>
        </p:spPr>
        <p:txBody>
          <a:bodyPr/>
          <a:lstStyle/>
          <a:p>
            <a:r>
              <a:rPr lang="en-US" dirty="0" smtClean="0"/>
              <a:t>Watergate Scandal </a:t>
            </a:r>
            <a:endParaRPr lang="en-US" dirty="0"/>
          </a:p>
        </p:txBody>
      </p:sp>
      <p:sp>
        <p:nvSpPr>
          <p:cNvPr id="3" name="Content Placeholder 2"/>
          <p:cNvSpPr>
            <a:spLocks noGrp="1"/>
          </p:cNvSpPr>
          <p:nvPr>
            <p:ph sz="half" idx="1"/>
          </p:nvPr>
        </p:nvSpPr>
        <p:spPr>
          <a:xfrm>
            <a:off x="469392" y="1524000"/>
            <a:ext cx="4102608" cy="4663440"/>
          </a:xfrm>
        </p:spPr>
        <p:txBody>
          <a:bodyPr>
            <a:normAutofit/>
          </a:bodyPr>
          <a:lstStyle/>
          <a:p>
            <a:r>
              <a:rPr lang="en-US" dirty="0" smtClean="0"/>
              <a:t>Began with break-in at Democratic National Committee’s headquarters </a:t>
            </a:r>
            <a:endParaRPr lang="en-US" dirty="0"/>
          </a:p>
          <a:p>
            <a:r>
              <a:rPr lang="en-US" dirty="0" smtClean="0"/>
              <a:t>Daniel Ellsberg </a:t>
            </a:r>
          </a:p>
          <a:p>
            <a:r>
              <a:rPr lang="en-US" dirty="0" smtClean="0"/>
              <a:t>“Plumbers” and CREEP in the White House </a:t>
            </a:r>
          </a:p>
        </p:txBody>
      </p:sp>
      <p:sp>
        <p:nvSpPr>
          <p:cNvPr id="4" name="Content Placeholder 3"/>
          <p:cNvSpPr>
            <a:spLocks noGrp="1"/>
          </p:cNvSpPr>
          <p:nvPr>
            <p:ph sz="half" idx="2"/>
          </p:nvPr>
        </p:nvSpPr>
        <p:spPr/>
        <p:txBody>
          <a:bodyPr>
            <a:normAutofit/>
          </a:bodyPr>
          <a:lstStyle/>
          <a:p>
            <a:endParaRPr lang="en-US"/>
          </a:p>
        </p:txBody>
      </p:sp>
      <p:pic>
        <p:nvPicPr>
          <p:cNvPr id="5" name="Picture 4"/>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209800"/>
            <a:ext cx="4343400" cy="292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658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endParaRPr lang="en-US" dirty="0"/>
          </a:p>
        </p:txBody>
      </p:sp>
      <p:sp>
        <p:nvSpPr>
          <p:cNvPr id="3" name="Content Placeholder 2"/>
          <p:cNvSpPr>
            <a:spLocks noGrp="1"/>
          </p:cNvSpPr>
          <p:nvPr>
            <p:ph sz="half" idx="1"/>
          </p:nvPr>
        </p:nvSpPr>
        <p:spPr/>
        <p:txBody>
          <a:bodyPr/>
          <a:lstStyle/>
          <a:p>
            <a:r>
              <a:rPr lang="en-US" dirty="0"/>
              <a:t>Nixon faces impeachment, resigns instead </a:t>
            </a:r>
          </a:p>
          <a:p>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3078158"/>
            <a:ext cx="4572000" cy="309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118646"/>
      </p:ext>
    </p:extLst>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endParaRPr lang="en-US" dirty="0"/>
          </a:p>
        </p:txBody>
      </p:sp>
      <p:sp>
        <p:nvSpPr>
          <p:cNvPr id="3" name="Content Placeholder 2"/>
          <p:cNvSpPr>
            <a:spLocks noGrp="1"/>
          </p:cNvSpPr>
          <p:nvPr>
            <p:ph sz="half" idx="1"/>
          </p:nvPr>
        </p:nvSpPr>
        <p:spPr/>
        <p:txBody>
          <a:bodyPr/>
          <a:lstStyle/>
          <a:p>
            <a:r>
              <a:rPr lang="en-US" dirty="0"/>
              <a:t>Gerald Ford sworn in and pardons Nixon </a:t>
            </a:r>
          </a:p>
          <a:p>
            <a:endParaRPr lang="en-US" dirty="0"/>
          </a:p>
        </p:txBody>
      </p:sp>
      <p:sp>
        <p:nvSpPr>
          <p:cNvPr id="4" name="Content Placeholder 3"/>
          <p:cNvSpPr>
            <a:spLocks noGrp="1"/>
          </p:cNvSpPr>
          <p:nvPr>
            <p:ph sz="half" idx="2"/>
          </p:nvPr>
        </p:nvSpPr>
        <p:spPr/>
        <p:txBody>
          <a:bodyPr/>
          <a:lstStyle/>
          <a:p>
            <a:endParaRPr lang="en-US"/>
          </a:p>
        </p:txBody>
      </p:sp>
      <p:pic>
        <p:nvPicPr>
          <p:cNvPr id="18434" name="Picture 2" descr="http://www.whitehouse.gov/sites/default/files/first-family/masthead_image/38gf_header_sm.jpg?12508863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712720"/>
            <a:ext cx="5399998"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01263"/>
      </p:ext>
    </p:extLst>
  </p:cSld>
  <p:clrMapOvr>
    <a:masterClrMapping/>
  </p:clrMapOvr>
  <p:transition spd="slow">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during Cold War </a:t>
            </a:r>
            <a:endParaRPr lang="en-US" dirty="0"/>
          </a:p>
        </p:txBody>
      </p:sp>
      <p:sp>
        <p:nvSpPr>
          <p:cNvPr id="3" name="Content Placeholder 2"/>
          <p:cNvSpPr>
            <a:spLocks noGrp="1"/>
          </p:cNvSpPr>
          <p:nvPr>
            <p:ph idx="1"/>
          </p:nvPr>
        </p:nvSpPr>
        <p:spPr/>
        <p:txBody>
          <a:bodyPr>
            <a:normAutofit/>
          </a:bodyPr>
          <a:lstStyle/>
          <a:p>
            <a:pPr lvl="0"/>
            <a:r>
              <a:rPr lang="en-US" b="1" i="1" dirty="0"/>
              <a:t>The Cold War made foreign policy a major issue in every presidential election during the period.</a:t>
            </a:r>
            <a:endParaRPr lang="en-US" dirty="0"/>
          </a:p>
          <a:p>
            <a:r>
              <a:rPr lang="en-US" b="1" i="1" dirty="0"/>
              <a:t>The heavy military expenditures throughout the Cold War benefited Virginia’s economy proportionately more than any other state, especially in Hampton Roads, home to several large naval and air bases, and in Northern Virginia, home to the Pentagon and numerous private companies that contract with the military.</a:t>
            </a:r>
            <a:endParaRPr lang="en-US" dirty="0"/>
          </a:p>
          <a:p>
            <a:endParaRPr lang="en-US" dirty="0"/>
          </a:p>
        </p:txBody>
      </p:sp>
    </p:spTree>
    <p:extLst>
      <p:ext uri="{BB962C8B-B14F-4D97-AF65-F5344CB8AC3E}">
        <p14:creationId xmlns:p14="http://schemas.microsoft.com/office/powerpoint/2010/main" val="194630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 </a:t>
            </a:r>
            <a:endParaRPr lang="en-US" dirty="0"/>
          </a:p>
        </p:txBody>
      </p:sp>
      <p:sp>
        <p:nvSpPr>
          <p:cNvPr id="3" name="Content Placeholder 2"/>
          <p:cNvSpPr>
            <a:spLocks noGrp="1"/>
          </p:cNvSpPr>
          <p:nvPr>
            <p:ph idx="1"/>
          </p:nvPr>
        </p:nvSpPr>
        <p:spPr/>
        <p:txBody>
          <a:bodyPr>
            <a:normAutofit/>
          </a:bodyPr>
          <a:lstStyle/>
          <a:p>
            <a:pPr lvl="0"/>
            <a:r>
              <a:rPr lang="en-US" b="1" i="1" dirty="0"/>
              <a:t>Following her defeat, Japan was occupied by American forces. It soon adopted a democratic form of government, resumed self-government, and became a strong ally of the United States.</a:t>
            </a:r>
            <a:endParaRPr lang="en-US" dirty="0"/>
          </a:p>
          <a:p>
            <a:pPr lvl="0"/>
            <a:r>
              <a:rPr lang="en-US" b="1" i="1" dirty="0"/>
              <a:t>Europe lay in ruins, and the United States launched the Marshall Plan, which provided massive financial aid to rebuild European economies and prevent the spread of communism.</a:t>
            </a:r>
            <a:endParaRPr lang="en-US" dirty="0"/>
          </a:p>
          <a:p>
            <a:endParaRPr lang="en-US" dirty="0"/>
          </a:p>
        </p:txBody>
      </p:sp>
    </p:spTree>
    <p:extLst>
      <p:ext uri="{BB962C8B-B14F-4D97-AF65-F5344CB8AC3E}">
        <p14:creationId xmlns:p14="http://schemas.microsoft.com/office/powerpoint/2010/main" val="40955244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Military forces during Cold War </a:t>
            </a:r>
            <a:endParaRPr lang="en-US" dirty="0"/>
          </a:p>
        </p:txBody>
      </p:sp>
      <p:sp>
        <p:nvSpPr>
          <p:cNvPr id="3" name="Content Placeholder 2"/>
          <p:cNvSpPr>
            <a:spLocks noGrp="1"/>
          </p:cNvSpPr>
          <p:nvPr>
            <p:ph idx="1"/>
          </p:nvPr>
        </p:nvSpPr>
        <p:spPr>
          <a:xfrm>
            <a:off x="762000" y="1447800"/>
            <a:ext cx="8171688" cy="4876800"/>
          </a:xfrm>
        </p:spPr>
        <p:txBody>
          <a:bodyPr>
            <a:normAutofit/>
          </a:bodyPr>
          <a:lstStyle/>
          <a:p>
            <a:r>
              <a:rPr lang="en-US" b="1" i="1" dirty="0"/>
              <a:t>Unlike veterans of World War II, who returned to a grateful and supportive nation, Vietnam veterans returned often to face indifference or outright hostility from some who opposed the </a:t>
            </a:r>
            <a:r>
              <a:rPr lang="en-US" b="1" i="1" dirty="0" smtClean="0"/>
              <a:t>war</a:t>
            </a:r>
          </a:p>
          <a:p>
            <a:pPr lvl="0"/>
            <a:r>
              <a:rPr lang="en-US" b="1" i="1" dirty="0"/>
              <a:t>It was not until several years after the end of the Vietnam War that the wounds of the war began to heal in America, and Vietnam veterans were recognized and honored for their service and sacrifices.</a:t>
            </a:r>
            <a:endParaRPr lang="en-US" dirty="0"/>
          </a:p>
          <a:p>
            <a:endParaRPr lang="en-US" dirty="0"/>
          </a:p>
        </p:txBody>
      </p:sp>
    </p:spTree>
    <p:extLst>
      <p:ext uri="{BB962C8B-B14F-4D97-AF65-F5344CB8AC3E}">
        <p14:creationId xmlns:p14="http://schemas.microsoft.com/office/powerpoint/2010/main" val="1739641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effectLst/>
              </a:rPr>
              <a:t>Internal problems of the Soviet Union</a:t>
            </a:r>
            <a:r>
              <a:rPr lang="en-US" b="1" dirty="0">
                <a:effectLst/>
              </a:rPr>
              <a:t/>
            </a:r>
            <a:br>
              <a:rPr lang="en-US" b="1" dirty="0">
                <a:effectLst/>
              </a:rPr>
            </a:br>
            <a:endParaRPr lang="en-US" dirty="0"/>
          </a:p>
        </p:txBody>
      </p:sp>
      <p:sp>
        <p:nvSpPr>
          <p:cNvPr id="3" name="Content Placeholder 2"/>
          <p:cNvSpPr>
            <a:spLocks noGrp="1"/>
          </p:cNvSpPr>
          <p:nvPr>
            <p:ph sz="half" idx="1"/>
          </p:nvPr>
        </p:nvSpPr>
        <p:spPr>
          <a:xfrm>
            <a:off x="152399" y="1363980"/>
            <a:ext cx="4819429" cy="5494020"/>
          </a:xfrm>
        </p:spPr>
        <p:txBody>
          <a:bodyPr>
            <a:normAutofit/>
          </a:bodyPr>
          <a:lstStyle/>
          <a:p>
            <a:r>
              <a:rPr lang="en-US" dirty="0" smtClean="0"/>
              <a:t>President Mikhail Gorbachev </a:t>
            </a:r>
          </a:p>
          <a:p>
            <a:pPr lvl="1"/>
            <a:r>
              <a:rPr lang="en-US" b="1" i="1" dirty="0" smtClean="0"/>
              <a:t>Raising nationalism in Soviet republics</a:t>
            </a:r>
          </a:p>
          <a:p>
            <a:pPr lvl="1"/>
            <a:r>
              <a:rPr lang="en-US" b="1" i="1" dirty="0"/>
              <a:t>Increasing Soviet military expenses to compete with the United </a:t>
            </a:r>
            <a:r>
              <a:rPr lang="en-US" b="1" i="1" dirty="0" smtClean="0"/>
              <a:t>States</a:t>
            </a:r>
          </a:p>
          <a:p>
            <a:pPr lvl="1"/>
            <a:r>
              <a:rPr lang="en-US" b="1" i="1" dirty="0"/>
              <a:t>Gorbachev’s glasnost and perestroika (openness and economic restructuring)</a:t>
            </a:r>
            <a:endParaRPr lang="en-US" dirty="0"/>
          </a:p>
          <a:p>
            <a:pPr lvl="1"/>
            <a:endParaRPr lang="en-US" b="1" dirty="0"/>
          </a:p>
          <a:p>
            <a:pPr lvl="1"/>
            <a:endParaRPr lang="en-US" dirty="0" smtClean="0"/>
          </a:p>
          <a:p>
            <a:pPr lvl="1"/>
            <a:endParaRPr lang="en-US" dirty="0"/>
          </a:p>
        </p:txBody>
      </p:sp>
      <p:sp>
        <p:nvSpPr>
          <p:cNvPr id="4" name="Content Placeholder 3"/>
          <p:cNvSpPr>
            <a:spLocks noGrp="1"/>
          </p:cNvSpPr>
          <p:nvPr>
            <p:ph sz="half" idx="2"/>
          </p:nvPr>
        </p:nvSpPr>
        <p:spPr/>
        <p:txBody>
          <a:bodyPr>
            <a:normAutofit/>
          </a:bodyPr>
          <a:lstStyle/>
          <a:p>
            <a:endParaRPr lang="en-US"/>
          </a:p>
        </p:txBody>
      </p:sp>
      <p:pic>
        <p:nvPicPr>
          <p:cNvPr id="21506" name="Picture 2" descr="http://i.telegraph.co.uk/multimedia/archive/01861/gorbi620_186140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1829" y="2057400"/>
            <a:ext cx="4156931"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021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President Ronald Reagan </a:t>
            </a:r>
            <a:endParaRPr lang="en-US" dirty="0"/>
          </a:p>
        </p:txBody>
      </p:sp>
      <p:sp>
        <p:nvSpPr>
          <p:cNvPr id="3" name="Content Placeholder 2"/>
          <p:cNvSpPr>
            <a:spLocks noGrp="1"/>
          </p:cNvSpPr>
          <p:nvPr>
            <p:ph sz="half" idx="1"/>
          </p:nvPr>
        </p:nvSpPr>
        <p:spPr>
          <a:xfrm>
            <a:off x="0" y="1230630"/>
            <a:ext cx="4038600" cy="5170170"/>
          </a:xfrm>
        </p:spPr>
        <p:txBody>
          <a:bodyPr>
            <a:normAutofit lnSpcReduction="10000"/>
          </a:bodyPr>
          <a:lstStyle/>
          <a:p>
            <a:pPr lvl="0"/>
            <a:r>
              <a:rPr lang="en-US" b="1" i="1" dirty="0"/>
              <a:t>Challenged moral legitimacy of the Soviet Union, for example, in a speech at the Berlin Wall (“Mr. Gorbachev, tear down this wall!”)</a:t>
            </a:r>
            <a:endParaRPr lang="en-US" dirty="0"/>
          </a:p>
          <a:p>
            <a:r>
              <a:rPr lang="en-US" b="1" i="1" dirty="0"/>
              <a:t>Increased United States military and economic pressure on the Soviet Union</a:t>
            </a:r>
            <a:endParaRPr lang="en-US" dirty="0"/>
          </a:p>
          <a:p>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22530" name="Picture 2" descr="http://upload.wikimedia.org/wikipedia/commons/5/5f/ReaganBerlin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600200"/>
            <a:ext cx="4762500" cy="39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6911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effectLst/>
              </a:rPr>
              <a:t>Selected post-Cold War era goals and policies</a:t>
            </a:r>
            <a:r>
              <a:rPr lang="en-US" b="1" dirty="0">
                <a:effectLst/>
              </a:rPr>
              <a:t/>
            </a:r>
            <a:br>
              <a:rPr lang="en-US" b="1" dirty="0">
                <a:effectLst/>
              </a:rPr>
            </a:br>
            <a:endParaRPr lang="en-US" dirty="0"/>
          </a:p>
        </p:txBody>
      </p:sp>
      <p:sp>
        <p:nvSpPr>
          <p:cNvPr id="3" name="Content Placeholder 2"/>
          <p:cNvSpPr>
            <a:spLocks noGrp="1"/>
          </p:cNvSpPr>
          <p:nvPr>
            <p:ph idx="1"/>
          </p:nvPr>
        </p:nvSpPr>
        <p:spPr/>
        <p:txBody>
          <a:bodyPr/>
          <a:lstStyle/>
          <a:p>
            <a:pPr lvl="0"/>
            <a:r>
              <a:rPr lang="en-US" b="1" i="1" dirty="0"/>
              <a:t>Foreign aid</a:t>
            </a:r>
            <a:endParaRPr lang="en-US" dirty="0"/>
          </a:p>
          <a:p>
            <a:pPr lvl="0"/>
            <a:r>
              <a:rPr lang="en-US" b="1" i="1" dirty="0"/>
              <a:t>Humanitarian aid</a:t>
            </a:r>
            <a:endParaRPr lang="en-US" dirty="0"/>
          </a:p>
          <a:p>
            <a:pPr lvl="0"/>
            <a:r>
              <a:rPr lang="en-US" b="1" i="1" dirty="0"/>
              <a:t>Support for human rights</a:t>
            </a:r>
            <a:endParaRPr lang="en-US" dirty="0"/>
          </a:p>
          <a:p>
            <a:endParaRPr lang="en-US" dirty="0"/>
          </a:p>
        </p:txBody>
      </p:sp>
    </p:spTree>
    <p:extLst>
      <p:ext uri="{BB962C8B-B14F-4D97-AF65-F5344CB8AC3E}">
        <p14:creationId xmlns:p14="http://schemas.microsoft.com/office/powerpoint/2010/main" val="16498281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effectLst/>
              </a:rPr>
              <a:t>President George H. W. Bush, 1989–1993</a:t>
            </a:r>
            <a:endParaRPr lang="en-US" dirty="0"/>
          </a:p>
        </p:txBody>
      </p:sp>
      <p:sp>
        <p:nvSpPr>
          <p:cNvPr id="3" name="Content Placeholder 2"/>
          <p:cNvSpPr>
            <a:spLocks noGrp="1"/>
          </p:cNvSpPr>
          <p:nvPr>
            <p:ph idx="1"/>
          </p:nvPr>
        </p:nvSpPr>
        <p:spPr>
          <a:xfrm>
            <a:off x="762000" y="1447800"/>
            <a:ext cx="7498080" cy="4800600"/>
          </a:xfrm>
        </p:spPr>
        <p:txBody>
          <a:bodyPr/>
          <a:lstStyle/>
          <a:p>
            <a:pPr lvl="0"/>
            <a:r>
              <a:rPr lang="en-US" b="1" i="1" dirty="0"/>
              <a:t>Fall of communism in Eastern Europe</a:t>
            </a:r>
            <a:endParaRPr lang="en-US" dirty="0"/>
          </a:p>
          <a:p>
            <a:pPr lvl="0"/>
            <a:r>
              <a:rPr lang="en-US" b="1" i="1" dirty="0"/>
              <a:t>Reunification of Germany</a:t>
            </a:r>
            <a:endParaRPr lang="en-US" dirty="0"/>
          </a:p>
          <a:p>
            <a:pPr lvl="0"/>
            <a:r>
              <a:rPr lang="en-US" b="1" i="1" dirty="0"/>
              <a:t>Collapse of Yugoslavia</a:t>
            </a:r>
            <a:endParaRPr lang="en-US" dirty="0"/>
          </a:p>
          <a:p>
            <a:pPr lvl="0"/>
            <a:r>
              <a:rPr lang="en-US" b="1" i="1" dirty="0"/>
              <a:t>Breakup of the Soviet state</a:t>
            </a:r>
            <a:endParaRPr lang="en-US" dirty="0"/>
          </a:p>
          <a:p>
            <a:pPr lvl="1"/>
            <a:r>
              <a:rPr lang="en-US" dirty="0" smtClean="0"/>
              <a:t>Berlin Wall torn down in 1989. Cold War officially over in 1991 </a:t>
            </a:r>
          </a:p>
        </p:txBody>
      </p:sp>
      <p:pic>
        <p:nvPicPr>
          <p:cNvPr id="23554" name="Picture 2" descr="http://www.whitehouse.gov/sites/default/files/first-family/masthead_image/41gb_header_sm.jpg?12508872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821258"/>
            <a:ext cx="3581400" cy="202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155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Tension in the Middle East</a:t>
            </a:r>
            <a:endParaRPr lang="en-US" dirty="0"/>
          </a:p>
        </p:txBody>
      </p:sp>
      <p:sp>
        <p:nvSpPr>
          <p:cNvPr id="3" name="Content Placeholder 2"/>
          <p:cNvSpPr>
            <a:spLocks noGrp="1"/>
          </p:cNvSpPr>
          <p:nvPr>
            <p:ph sz="half" idx="1"/>
          </p:nvPr>
        </p:nvSpPr>
        <p:spPr/>
        <p:txBody>
          <a:bodyPr/>
          <a:lstStyle/>
          <a:p>
            <a:r>
              <a:rPr lang="en-US" dirty="0"/>
              <a:t>Iranian leader Ayatollah Khomeini </a:t>
            </a:r>
          </a:p>
          <a:p>
            <a:r>
              <a:rPr lang="en-US" dirty="0"/>
              <a:t>Iraqi leader Saddam Hussein </a:t>
            </a:r>
          </a:p>
          <a:p>
            <a:endParaRPr lang="en-US" dirty="0"/>
          </a:p>
        </p:txBody>
      </p:sp>
      <p:sp>
        <p:nvSpPr>
          <p:cNvPr id="4" name="Content Placeholder 3"/>
          <p:cNvSpPr>
            <a:spLocks noGrp="1"/>
          </p:cNvSpPr>
          <p:nvPr>
            <p:ph sz="half" idx="2"/>
          </p:nvPr>
        </p:nvSpPr>
        <p:spPr/>
        <p:txBody>
          <a:bodyPr/>
          <a:lstStyle/>
          <a:p>
            <a:endParaRPr lang="en-US"/>
          </a:p>
        </p:txBody>
      </p:sp>
      <p:pic>
        <p:nvPicPr>
          <p:cNvPr id="5" name="Picture 2" descr="http://1.bp.blogspot.com/_8_ENa7sVpug/TSxng8K7CtI/AAAAAAAARl8/VvA2izJliLY/s1600/Ayatollah%2BKhomein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3999" y="1600200"/>
            <a:ext cx="2916307" cy="383286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5181600" y="5562600"/>
            <a:ext cx="3752088" cy="62484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28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4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18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mtClean="0"/>
              <a:t>Khomeini </a:t>
            </a:r>
            <a:endParaRPr lang="en-US" dirty="0"/>
          </a:p>
        </p:txBody>
      </p:sp>
    </p:spTree>
    <p:extLst>
      <p:ext uri="{BB962C8B-B14F-4D97-AF65-F5344CB8AC3E}">
        <p14:creationId xmlns:p14="http://schemas.microsoft.com/office/powerpoint/2010/main" val="10930453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effectLst/>
              </a:rPr>
              <a:t> </a:t>
            </a:r>
            <a:r>
              <a:rPr lang="en-US" dirty="0">
                <a:effectLst/>
              </a:rPr>
              <a:t/>
            </a:r>
            <a:br>
              <a:rPr lang="en-US" dirty="0">
                <a:effectLst/>
              </a:rPr>
            </a:br>
            <a:r>
              <a:rPr lang="en-US" b="1" i="1" dirty="0">
                <a:effectLst/>
              </a:rPr>
              <a:t>Persian Gulf War of 1990–1991</a:t>
            </a:r>
            <a:r>
              <a:rPr lang="en-US" dirty="0">
                <a:effectLst/>
              </a:rPr>
              <a:t/>
            </a:r>
            <a:br>
              <a:rPr lang="en-US" dirty="0">
                <a:effectLst/>
              </a:rPr>
            </a:br>
            <a:endParaRPr lang="en-US" dirty="0"/>
          </a:p>
        </p:txBody>
      </p:sp>
      <p:sp>
        <p:nvSpPr>
          <p:cNvPr id="3" name="Content Placeholder 2"/>
          <p:cNvSpPr>
            <a:spLocks noGrp="1"/>
          </p:cNvSpPr>
          <p:nvPr>
            <p:ph sz="half" idx="1"/>
          </p:nvPr>
        </p:nvSpPr>
        <p:spPr/>
        <p:txBody>
          <a:bodyPr/>
          <a:lstStyle/>
          <a:p>
            <a:r>
              <a:rPr lang="en-US" dirty="0" smtClean="0"/>
              <a:t>Iraq invades Kuwait (compromises US access to oil) </a:t>
            </a:r>
          </a:p>
          <a:p>
            <a:endParaRPr lang="en-US" dirty="0"/>
          </a:p>
        </p:txBody>
      </p:sp>
      <p:sp>
        <p:nvSpPr>
          <p:cNvPr id="5" name="Content Placeholder 4"/>
          <p:cNvSpPr>
            <a:spLocks noGrp="1"/>
          </p:cNvSpPr>
          <p:nvPr>
            <p:ph sz="half" idx="2"/>
          </p:nvPr>
        </p:nvSpPr>
        <p:spPr>
          <a:xfrm>
            <a:off x="5276088" y="5486400"/>
            <a:ext cx="3657600" cy="701040"/>
          </a:xfrm>
        </p:spPr>
        <p:txBody>
          <a:bodyPr/>
          <a:lstStyle/>
          <a:p>
            <a:r>
              <a:rPr lang="en-US" dirty="0" smtClean="0"/>
              <a:t>Hussein </a:t>
            </a:r>
            <a:endParaRPr lang="en-US" dirty="0"/>
          </a:p>
        </p:txBody>
      </p:sp>
      <p:pic>
        <p:nvPicPr>
          <p:cNvPr id="1026" name="Picture 2" descr="http://i-cias.com/e.o/slides/saddam_hussein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71600"/>
            <a:ext cx="365383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45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Operation Desert Storm</a:t>
            </a:r>
            <a:r>
              <a:rPr lang="en-US" dirty="0"/>
              <a:t/>
            </a:r>
            <a:br>
              <a:rPr lang="en-US" dirty="0"/>
            </a:br>
            <a:endParaRPr lang="en-US" dirty="0"/>
          </a:p>
        </p:txBody>
      </p:sp>
      <p:sp>
        <p:nvSpPr>
          <p:cNvPr id="4" name="Content Placeholder 3"/>
          <p:cNvSpPr>
            <a:spLocks noGrp="1"/>
          </p:cNvSpPr>
          <p:nvPr>
            <p:ph sz="half" idx="1"/>
          </p:nvPr>
        </p:nvSpPr>
        <p:spPr>
          <a:xfrm>
            <a:off x="393192" y="1524000"/>
            <a:ext cx="4331208" cy="4800600"/>
          </a:xfrm>
        </p:spPr>
        <p:txBody>
          <a:bodyPr/>
          <a:lstStyle/>
          <a:p>
            <a:r>
              <a:rPr lang="en-US" dirty="0" smtClean="0"/>
              <a:t>January 17, 1991- US air offensive against Iraq</a:t>
            </a:r>
          </a:p>
          <a:p>
            <a:r>
              <a:rPr lang="en-US" dirty="0" smtClean="0"/>
              <a:t>Use of latest military technology</a:t>
            </a:r>
          </a:p>
          <a:p>
            <a:r>
              <a:rPr lang="en-US" dirty="0" smtClean="0"/>
              <a:t>Destroys much of Iraqi air force </a:t>
            </a:r>
            <a:endParaRPr lang="en-US" dirty="0"/>
          </a:p>
        </p:txBody>
      </p:sp>
      <p:sp>
        <p:nvSpPr>
          <p:cNvPr id="5" name="Content Placeholder 4"/>
          <p:cNvSpPr>
            <a:spLocks noGrp="1"/>
          </p:cNvSpPr>
          <p:nvPr>
            <p:ph sz="half" idx="2"/>
          </p:nvPr>
        </p:nvSpPr>
        <p:spPr/>
        <p:txBody>
          <a:bodyPr/>
          <a:lstStyle/>
          <a:p>
            <a:endParaRPr lang="en-US"/>
          </a:p>
        </p:txBody>
      </p:sp>
      <p:pic>
        <p:nvPicPr>
          <p:cNvPr id="27650" name="Picture 2" descr="http://media-cache-ec0.pinimg.com/736x/6a/98/2c/6a982cda014268738023647dcaf05c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81200"/>
            <a:ext cx="3960358"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9357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Persian Gulf War </a:t>
            </a:r>
            <a:endParaRPr lang="en-US" dirty="0"/>
          </a:p>
        </p:txBody>
      </p:sp>
      <p:sp>
        <p:nvSpPr>
          <p:cNvPr id="3" name="Content Placeholder 2"/>
          <p:cNvSpPr>
            <a:spLocks noGrp="1"/>
          </p:cNvSpPr>
          <p:nvPr>
            <p:ph sz="half" idx="1"/>
          </p:nvPr>
        </p:nvSpPr>
        <p:spPr/>
        <p:txBody>
          <a:bodyPr/>
          <a:lstStyle/>
          <a:p>
            <a:r>
              <a:rPr lang="en-US" dirty="0" smtClean="0"/>
              <a:t>42 day war </a:t>
            </a:r>
          </a:p>
          <a:p>
            <a:r>
              <a:rPr lang="en-US" dirty="0" smtClean="0"/>
              <a:t>Resolution 687 </a:t>
            </a:r>
          </a:p>
          <a:p>
            <a:pPr lvl="0"/>
            <a:r>
              <a:rPr lang="en-US" b="1" i="1" dirty="0"/>
              <a:t>First war in which American women served in a combat role</a:t>
            </a:r>
            <a:endParaRPr lang="en-US" dirty="0"/>
          </a:p>
          <a:p>
            <a:endParaRPr lang="en-US" dirty="0"/>
          </a:p>
        </p:txBody>
      </p:sp>
      <p:sp>
        <p:nvSpPr>
          <p:cNvPr id="4" name="Content Placeholder 3"/>
          <p:cNvSpPr>
            <a:spLocks noGrp="1"/>
          </p:cNvSpPr>
          <p:nvPr>
            <p:ph sz="half" idx="2"/>
          </p:nvPr>
        </p:nvSpPr>
        <p:spPr/>
        <p:txBody>
          <a:bodyPr/>
          <a:lstStyle/>
          <a:p>
            <a:endParaRPr lang="en-US"/>
          </a:p>
        </p:txBody>
      </p:sp>
      <p:pic>
        <p:nvPicPr>
          <p:cNvPr id="28674" name="Picture 2" descr="http://chnm.gmu.edu/courses/rr/s01/cw/students/leeann/historyandcollections/collections/photopages/imagesphotos/USAFwguns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810000"/>
            <a:ext cx="420735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6540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effectLst/>
              </a:rPr>
              <a:t>President William J. Clinton, 1993–2001</a:t>
            </a:r>
            <a:r>
              <a:rPr lang="en-US" b="1" dirty="0">
                <a:effectLst/>
              </a:rPr>
              <a:t/>
            </a:r>
            <a:br>
              <a:rPr lang="en-US" b="1" dirty="0">
                <a:effectLst/>
              </a:rPr>
            </a:br>
            <a:endParaRPr lang="en-US" dirty="0"/>
          </a:p>
        </p:txBody>
      </p:sp>
      <p:sp>
        <p:nvSpPr>
          <p:cNvPr id="3" name="Content Placeholder 2"/>
          <p:cNvSpPr>
            <a:spLocks noGrp="1"/>
          </p:cNvSpPr>
          <p:nvPr>
            <p:ph sz="half" idx="1"/>
          </p:nvPr>
        </p:nvSpPr>
        <p:spPr>
          <a:xfrm>
            <a:off x="819912" y="1447800"/>
            <a:ext cx="3965448" cy="4754880"/>
          </a:xfrm>
        </p:spPr>
        <p:txBody>
          <a:bodyPr>
            <a:normAutofit fontScale="92500" lnSpcReduction="10000"/>
          </a:bodyPr>
          <a:lstStyle/>
          <a:p>
            <a:pPr lvl="0"/>
            <a:r>
              <a:rPr lang="en-US" b="1" i="1" dirty="0"/>
              <a:t>North American Free Trade Agreement (NAFTA</a:t>
            </a:r>
            <a:r>
              <a:rPr lang="en-US" b="1" i="1" dirty="0" smtClean="0"/>
              <a:t>)</a:t>
            </a:r>
          </a:p>
          <a:p>
            <a:pPr lvl="0"/>
            <a:r>
              <a:rPr lang="en-US" b="1" i="1" dirty="0"/>
              <a:t>Full diplomatic relations with Vietnam</a:t>
            </a:r>
            <a:endParaRPr lang="en-US" dirty="0"/>
          </a:p>
          <a:p>
            <a:pPr lvl="0"/>
            <a:r>
              <a:rPr lang="en-US" b="1" i="1" dirty="0"/>
              <a:t>Lifting of economic sanctions against South Africa when her government ended the policy of apartheid</a:t>
            </a:r>
            <a:endParaRPr lang="en-US" dirty="0"/>
          </a:p>
          <a:p>
            <a:pPr lvl="0"/>
            <a:endParaRPr lang="en-US" dirty="0"/>
          </a:p>
          <a:p>
            <a:endParaRPr lang="en-US" dirty="0"/>
          </a:p>
        </p:txBody>
      </p:sp>
      <p:sp>
        <p:nvSpPr>
          <p:cNvPr id="5" name="Content Placeholder 4"/>
          <p:cNvSpPr>
            <a:spLocks noGrp="1"/>
          </p:cNvSpPr>
          <p:nvPr>
            <p:ph sz="half" idx="2"/>
          </p:nvPr>
        </p:nvSpPr>
        <p:spPr/>
        <p:txBody>
          <a:bodyPr>
            <a:normAutofit fontScale="92500" lnSpcReduction="10000"/>
          </a:bodyPr>
          <a:lstStyle/>
          <a:p>
            <a:endParaRPr lang="en-US"/>
          </a:p>
        </p:txBody>
      </p:sp>
      <p:pic>
        <p:nvPicPr>
          <p:cNvPr id="29700" name="Picture 4" descr="http://ts3.mm.bing.net/th?id=HN.607998645962672170&amp;pid=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735" y="1600200"/>
            <a:ext cx="348996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9646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Berlin Airlift</a:t>
            </a:r>
            <a:endParaRPr lang="en-US" dirty="0"/>
          </a:p>
        </p:txBody>
      </p:sp>
      <p:sp>
        <p:nvSpPr>
          <p:cNvPr id="3" name="Content Placeholder 2"/>
          <p:cNvSpPr>
            <a:spLocks noGrp="1"/>
          </p:cNvSpPr>
          <p:nvPr>
            <p:ph sz="half" idx="1"/>
          </p:nvPr>
        </p:nvSpPr>
        <p:spPr>
          <a:xfrm>
            <a:off x="1219200" y="1463040"/>
            <a:ext cx="4114800" cy="5410200"/>
          </a:xfrm>
        </p:spPr>
        <p:txBody>
          <a:bodyPr>
            <a:normAutofit/>
          </a:bodyPr>
          <a:lstStyle/>
          <a:p>
            <a:r>
              <a:rPr lang="en-US" dirty="0" smtClean="0"/>
              <a:t>April 1948-May 1949</a:t>
            </a:r>
          </a:p>
          <a:p>
            <a:r>
              <a:rPr lang="en-US" smtClean="0"/>
              <a:t>US aid</a:t>
            </a:r>
            <a:endParaRPr lang="en-US" dirty="0" smtClean="0"/>
          </a:p>
          <a:p>
            <a:endParaRPr lang="en-US" dirty="0" smtClean="0"/>
          </a:p>
        </p:txBody>
      </p:sp>
      <p:sp>
        <p:nvSpPr>
          <p:cNvPr id="4" name="Content Placeholder 3"/>
          <p:cNvSpPr>
            <a:spLocks noGrp="1"/>
          </p:cNvSpPr>
          <p:nvPr>
            <p:ph sz="half" idx="2"/>
          </p:nvPr>
        </p:nvSpPr>
        <p:spPr/>
        <p:txBody>
          <a:bodyPr>
            <a:normAutofit/>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676400"/>
            <a:ext cx="2895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www.trumanlibrary.org/photos/berl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61309"/>
            <a:ext cx="476250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7212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effectLst/>
              </a:rPr>
              <a:t>NATO action in former Yugoslavia</a:t>
            </a:r>
            <a:r>
              <a:rPr lang="en-US" dirty="0">
                <a:effectLst/>
              </a:rPr>
              <a:t/>
            </a:r>
            <a:br>
              <a:rPr lang="en-US" dirty="0">
                <a:effectLst/>
              </a:rPr>
            </a:br>
            <a:endParaRPr lang="en-US" dirty="0"/>
          </a:p>
        </p:txBody>
      </p:sp>
      <p:sp>
        <p:nvSpPr>
          <p:cNvPr id="3" name="Content Placeholder 2"/>
          <p:cNvSpPr>
            <a:spLocks noGrp="1"/>
          </p:cNvSpPr>
          <p:nvPr>
            <p:ph sz="half" idx="1"/>
          </p:nvPr>
        </p:nvSpPr>
        <p:spPr>
          <a:xfrm>
            <a:off x="838200" y="1564378"/>
            <a:ext cx="4102608" cy="4623061"/>
          </a:xfrm>
        </p:spPr>
        <p:txBody>
          <a:bodyPr/>
          <a:lstStyle/>
          <a:p>
            <a:r>
              <a:rPr lang="en-US" dirty="0" smtClean="0"/>
              <a:t>Under Clinton </a:t>
            </a:r>
          </a:p>
          <a:p>
            <a:r>
              <a:rPr lang="en-US" dirty="0" smtClean="0"/>
              <a:t>Slobodan Milosevic – Serbian leader</a:t>
            </a:r>
          </a:p>
          <a:p>
            <a:pPr lvl="1"/>
            <a:r>
              <a:rPr lang="en-US" dirty="0" smtClean="0"/>
              <a:t>Led genocide against Albanians, Bosnians Muslims and Croatians</a:t>
            </a:r>
          </a:p>
          <a:p>
            <a:pPr lvl="1"/>
            <a:r>
              <a:rPr lang="en-US" dirty="0" smtClean="0"/>
              <a:t>“Butcher of the Balkans” </a:t>
            </a:r>
          </a:p>
          <a:p>
            <a:pPr lvl="1"/>
            <a:r>
              <a:rPr lang="en-US" dirty="0" smtClean="0"/>
              <a:t>Charged with crimes against humanity </a:t>
            </a:r>
            <a:endParaRPr lang="en-US" dirty="0"/>
          </a:p>
        </p:txBody>
      </p:sp>
      <p:sp>
        <p:nvSpPr>
          <p:cNvPr id="4" name="Content Placeholder 3"/>
          <p:cNvSpPr>
            <a:spLocks noGrp="1"/>
          </p:cNvSpPr>
          <p:nvPr>
            <p:ph sz="half" idx="2"/>
          </p:nvPr>
        </p:nvSpPr>
        <p:spPr>
          <a:xfrm>
            <a:off x="5105400" y="5943600"/>
            <a:ext cx="3752088" cy="624840"/>
          </a:xfrm>
        </p:spPr>
        <p:txBody>
          <a:bodyPr/>
          <a:lstStyle/>
          <a:p>
            <a:r>
              <a:rPr lang="en-US" dirty="0" smtClean="0"/>
              <a:t>Milosevic </a:t>
            </a:r>
            <a:endParaRPr lang="en-US" dirty="0"/>
          </a:p>
        </p:txBody>
      </p:sp>
      <p:pic>
        <p:nvPicPr>
          <p:cNvPr id="30722" name="Picture 2" descr="http://www.famouspeopleinfo.com/wp-content/uploads/2012/05/Slobodan-Milosevic-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64379"/>
            <a:ext cx="3053058" cy="4220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6153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effectLst/>
              </a:rPr>
              <a:t>President George W. Bush, 2001–2009</a:t>
            </a:r>
            <a:r>
              <a:rPr lang="en-US" b="1" dirty="0">
                <a:effectLst/>
              </a:rPr>
              <a:t/>
            </a:r>
            <a:br>
              <a:rPr lang="en-US" b="1" dirty="0">
                <a:effectLst/>
              </a:rPr>
            </a:br>
            <a:endParaRPr lang="en-US" dirty="0"/>
          </a:p>
        </p:txBody>
      </p:sp>
      <p:sp>
        <p:nvSpPr>
          <p:cNvPr id="3" name="Content Placeholder 2"/>
          <p:cNvSpPr>
            <a:spLocks noGrp="1"/>
          </p:cNvSpPr>
          <p:nvPr>
            <p:ph sz="half" idx="1"/>
          </p:nvPr>
        </p:nvSpPr>
        <p:spPr>
          <a:xfrm>
            <a:off x="457200" y="1493520"/>
            <a:ext cx="3657600" cy="4663440"/>
          </a:xfrm>
        </p:spPr>
        <p:txBody>
          <a:bodyPr/>
          <a:lstStyle/>
          <a:p>
            <a:pPr lvl="0"/>
            <a:r>
              <a:rPr lang="en-US" b="1" i="1" dirty="0"/>
              <a:t>Terrorists attacks on United States soil on 9/11/2001</a:t>
            </a:r>
            <a:endParaRPr lang="en-US" dirty="0"/>
          </a:p>
          <a:p>
            <a:endParaRPr lang="en-US" dirty="0"/>
          </a:p>
        </p:txBody>
      </p:sp>
      <p:sp>
        <p:nvSpPr>
          <p:cNvPr id="4" name="Content Placeholder 3"/>
          <p:cNvSpPr>
            <a:spLocks noGrp="1"/>
          </p:cNvSpPr>
          <p:nvPr>
            <p:ph sz="half" idx="2"/>
          </p:nvPr>
        </p:nvSpPr>
        <p:spPr/>
        <p:txBody>
          <a:bodyPr/>
          <a:lstStyle/>
          <a:p>
            <a:endParaRPr lang="en-US"/>
          </a:p>
        </p:txBody>
      </p:sp>
      <p:pic>
        <p:nvPicPr>
          <p:cNvPr id="31750" name="Picture 6" descr="http://ts4.mm.bing.net/th?id=HN.608047819041016262&amp;pid=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76400"/>
            <a:ext cx="390144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5242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War in </a:t>
            </a:r>
            <a:r>
              <a:rPr lang="en-US" b="1" i="1" dirty="0" smtClean="0"/>
              <a:t>Afghanistan</a:t>
            </a:r>
            <a:r>
              <a:rPr lang="en-US" dirty="0"/>
              <a:t/>
            </a:r>
            <a:br>
              <a:rPr lang="en-US" dirty="0"/>
            </a:br>
            <a:endParaRPr lang="en-US" dirty="0"/>
          </a:p>
        </p:txBody>
      </p:sp>
      <p:sp>
        <p:nvSpPr>
          <p:cNvPr id="3" name="Content Placeholder 2"/>
          <p:cNvSpPr>
            <a:spLocks noGrp="1"/>
          </p:cNvSpPr>
          <p:nvPr>
            <p:ph sz="half" idx="1"/>
          </p:nvPr>
        </p:nvSpPr>
        <p:spPr/>
        <p:txBody>
          <a:bodyPr/>
          <a:lstStyle/>
          <a:p>
            <a:pPr lvl="0"/>
            <a:r>
              <a:rPr lang="en-US" dirty="0"/>
              <a:t>Goal was to dismantle al-Qaeda and remove Taliban from power (Osama Bin Laden)</a:t>
            </a:r>
          </a:p>
          <a:p>
            <a:endParaRPr lang="en-US" dirty="0"/>
          </a:p>
        </p:txBody>
      </p:sp>
      <p:sp>
        <p:nvSpPr>
          <p:cNvPr id="4" name="Content Placeholder 3"/>
          <p:cNvSpPr>
            <a:spLocks noGrp="1"/>
          </p:cNvSpPr>
          <p:nvPr>
            <p:ph sz="half" idx="2"/>
          </p:nvPr>
        </p:nvSpPr>
        <p:spPr/>
        <p:txBody>
          <a:bodyPr/>
          <a:lstStyle/>
          <a:p>
            <a:endParaRPr lang="en-US"/>
          </a:p>
        </p:txBody>
      </p:sp>
      <p:pic>
        <p:nvPicPr>
          <p:cNvPr id="37890" name="Picture 2" descr="http://blogs.app.com/capitolquickies/files/2011/05/Bin-Lad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676400"/>
            <a:ext cx="3095625" cy="4310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2845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 in Iraq </a:t>
            </a:r>
            <a:endParaRPr lang="en-US" dirty="0"/>
          </a:p>
        </p:txBody>
      </p:sp>
      <p:sp>
        <p:nvSpPr>
          <p:cNvPr id="3" name="Content Placeholder 2"/>
          <p:cNvSpPr>
            <a:spLocks noGrp="1"/>
          </p:cNvSpPr>
          <p:nvPr>
            <p:ph sz="half" idx="1"/>
          </p:nvPr>
        </p:nvSpPr>
        <p:spPr>
          <a:xfrm>
            <a:off x="548640" y="1828800"/>
            <a:ext cx="4343400" cy="5257800"/>
          </a:xfrm>
        </p:spPr>
        <p:txBody>
          <a:bodyPr/>
          <a:lstStyle/>
          <a:p>
            <a:pPr lvl="0"/>
            <a:r>
              <a:rPr lang="en-US" dirty="0"/>
              <a:t>Saddam Hussein was president- US felt he was a threat with WMD. </a:t>
            </a:r>
          </a:p>
          <a:p>
            <a:pPr lvl="0"/>
            <a:r>
              <a:rPr lang="en-US" dirty="0"/>
              <a:t>Invaded Iraq to topple Socialist gov’t </a:t>
            </a:r>
          </a:p>
          <a:p>
            <a:endParaRPr lang="en-US" dirty="0"/>
          </a:p>
        </p:txBody>
      </p:sp>
      <p:sp>
        <p:nvSpPr>
          <p:cNvPr id="4" name="Content Placeholder 3"/>
          <p:cNvSpPr>
            <a:spLocks noGrp="1"/>
          </p:cNvSpPr>
          <p:nvPr>
            <p:ph sz="half" idx="2"/>
          </p:nvPr>
        </p:nvSpPr>
        <p:spPr>
          <a:xfrm>
            <a:off x="5529072" y="5715000"/>
            <a:ext cx="3599688" cy="701040"/>
          </a:xfrm>
        </p:spPr>
        <p:txBody>
          <a:bodyPr/>
          <a:lstStyle/>
          <a:p>
            <a:r>
              <a:rPr lang="en-US" dirty="0" smtClean="0"/>
              <a:t>Hussein </a:t>
            </a:r>
            <a:endParaRPr lang="en-US" dirty="0"/>
          </a:p>
        </p:txBody>
      </p:sp>
      <p:pic>
        <p:nvPicPr>
          <p:cNvPr id="36866" name="Picture 2" descr="http://s.fixquotes.com/files/author/saddam-hussein_7DU4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524000"/>
            <a:ext cx="40640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4569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Rights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68467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effectLst/>
              </a:rPr>
              <a:t> </a:t>
            </a:r>
            <a:r>
              <a:rPr lang="en-US" dirty="0">
                <a:effectLst/>
              </a:rPr>
              <a:t/>
            </a:r>
            <a:br>
              <a:rPr lang="en-US" dirty="0">
                <a:effectLst/>
              </a:rPr>
            </a:br>
            <a:r>
              <a:rPr lang="en-US" b="1" i="1" dirty="0">
                <a:effectLst/>
              </a:rPr>
              <a:t>Brown v. Board of </a:t>
            </a:r>
            <a:r>
              <a:rPr lang="en-US" b="1" i="1" dirty="0" smtClean="0">
                <a:effectLst/>
              </a:rPr>
              <a:t>Education- 1954</a:t>
            </a:r>
            <a:r>
              <a:rPr lang="en-US" b="1" dirty="0">
                <a:effectLst/>
              </a:rPr>
              <a:t/>
            </a:r>
            <a:br>
              <a:rPr lang="en-US" b="1" dirty="0">
                <a:effectLst/>
              </a:rPr>
            </a:br>
            <a:endParaRPr lang="en-US" dirty="0"/>
          </a:p>
        </p:txBody>
      </p:sp>
      <p:sp>
        <p:nvSpPr>
          <p:cNvPr id="3" name="Content Placeholder 2"/>
          <p:cNvSpPr>
            <a:spLocks noGrp="1"/>
          </p:cNvSpPr>
          <p:nvPr>
            <p:ph sz="half" idx="1"/>
          </p:nvPr>
        </p:nvSpPr>
        <p:spPr>
          <a:xfrm>
            <a:off x="304800" y="1524000"/>
            <a:ext cx="4788408" cy="4800600"/>
          </a:xfrm>
        </p:spPr>
        <p:txBody>
          <a:bodyPr>
            <a:normAutofit/>
          </a:bodyPr>
          <a:lstStyle/>
          <a:p>
            <a:pPr lvl="0"/>
            <a:r>
              <a:rPr lang="en-US" b="1" i="1" dirty="0"/>
              <a:t>Supreme Court decision that segregated schools are unequal and must desegregate</a:t>
            </a:r>
            <a:endParaRPr lang="en-US" dirty="0"/>
          </a:p>
          <a:p>
            <a:r>
              <a:rPr lang="en-US" dirty="0" smtClean="0"/>
              <a:t>Linda Brown </a:t>
            </a:r>
          </a:p>
          <a:p>
            <a:r>
              <a:rPr lang="en-US" dirty="0" smtClean="0"/>
              <a:t>NAACP lawyer- Thurgood Marshall </a:t>
            </a:r>
          </a:p>
          <a:p>
            <a:r>
              <a:rPr lang="en-US" dirty="0" smtClean="0"/>
              <a:t>White Citizens Council </a:t>
            </a:r>
          </a:p>
          <a:p>
            <a:endParaRPr lang="en-US" dirty="0"/>
          </a:p>
        </p:txBody>
      </p:sp>
      <p:sp>
        <p:nvSpPr>
          <p:cNvPr id="4" name="Content Placeholder 3"/>
          <p:cNvSpPr>
            <a:spLocks noGrp="1"/>
          </p:cNvSpPr>
          <p:nvPr>
            <p:ph sz="half" idx="2"/>
          </p:nvPr>
        </p:nvSpPr>
        <p:spPr/>
        <p:txBody>
          <a:bodyPr>
            <a:normAutofit/>
          </a:bodyPr>
          <a:lstStyle/>
          <a:p>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417320"/>
            <a:ext cx="3352800" cy="481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94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Little Rock 9</a:t>
            </a:r>
            <a:endParaRPr lang="en-US" dirty="0"/>
          </a:p>
        </p:txBody>
      </p:sp>
      <p:sp>
        <p:nvSpPr>
          <p:cNvPr id="3" name="Content Placeholder 2"/>
          <p:cNvSpPr>
            <a:spLocks noGrp="1"/>
          </p:cNvSpPr>
          <p:nvPr>
            <p:ph sz="half" idx="1"/>
          </p:nvPr>
        </p:nvSpPr>
        <p:spPr>
          <a:xfrm>
            <a:off x="762000" y="1356360"/>
            <a:ext cx="3657600" cy="4663440"/>
          </a:xfrm>
        </p:spPr>
        <p:txBody>
          <a:bodyPr>
            <a:normAutofit fontScale="92500"/>
          </a:bodyPr>
          <a:lstStyle/>
          <a:p>
            <a:r>
              <a:rPr lang="en-US" dirty="0" smtClean="0"/>
              <a:t>Students </a:t>
            </a:r>
            <a:r>
              <a:rPr lang="en-US" dirty="0"/>
              <a:t>at Central High School in Little Rock Arkansas were not allowed to integrate due to mobs outside the school</a:t>
            </a:r>
          </a:p>
          <a:p>
            <a:r>
              <a:rPr lang="en-US" dirty="0"/>
              <a:t>Eisenhower sent in federal troops to allow the students to attend school</a:t>
            </a:r>
          </a:p>
          <a:p>
            <a:endParaRPr lang="en-US" dirty="0"/>
          </a:p>
        </p:txBody>
      </p:sp>
      <p:sp>
        <p:nvSpPr>
          <p:cNvPr id="4" name="Content Placeholder 3"/>
          <p:cNvSpPr>
            <a:spLocks noGrp="1"/>
          </p:cNvSpPr>
          <p:nvPr>
            <p:ph sz="half" idx="2"/>
          </p:nvPr>
        </p:nvSpPr>
        <p:spPr/>
        <p:txBody>
          <a:bodyPr>
            <a:normAutofit fontScale="92500"/>
          </a:bodyPr>
          <a:lstStyle/>
          <a:p>
            <a:endParaRPr lang="en-US"/>
          </a:p>
        </p:txBody>
      </p:sp>
      <p:pic>
        <p:nvPicPr>
          <p:cNvPr id="5" name="Picture 4"/>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582" y="1828800"/>
            <a:ext cx="476617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7773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Rights Movements </a:t>
            </a:r>
            <a:endParaRPr lang="en-US" dirty="0"/>
          </a:p>
        </p:txBody>
      </p:sp>
      <p:sp>
        <p:nvSpPr>
          <p:cNvPr id="3" name="Content Placeholder 2"/>
          <p:cNvSpPr>
            <a:spLocks noGrp="1"/>
          </p:cNvSpPr>
          <p:nvPr>
            <p:ph sz="half" idx="1"/>
          </p:nvPr>
        </p:nvSpPr>
        <p:spPr/>
        <p:txBody>
          <a:bodyPr/>
          <a:lstStyle/>
          <a:p>
            <a:r>
              <a:rPr lang="en-US" dirty="0" smtClean="0"/>
              <a:t>Rosa Parks- 1955 in Montgomery Alabama </a:t>
            </a:r>
          </a:p>
          <a:p>
            <a:r>
              <a:rPr lang="en-US" dirty="0" smtClean="0"/>
              <a:t>Martin Luther King Jr. starts Montgomery bus boycott </a:t>
            </a:r>
          </a:p>
        </p:txBody>
      </p:sp>
      <p:sp>
        <p:nvSpPr>
          <p:cNvPr id="4" name="Content Placeholder 3"/>
          <p:cNvSpPr>
            <a:spLocks noGrp="1"/>
          </p:cNvSpPr>
          <p:nvPr>
            <p:ph sz="half" idx="2"/>
          </p:nvPr>
        </p:nvSpPr>
        <p:spPr/>
        <p:txBody>
          <a:bodyPr/>
          <a:lstStyle/>
          <a:p>
            <a:endParaRPr lang="en-US"/>
          </a:p>
        </p:txBody>
      </p:sp>
      <p:pic>
        <p:nvPicPr>
          <p:cNvPr id="5" name="Picture 4"/>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371600"/>
            <a:ext cx="318171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82175"/>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886200" y="1819064"/>
            <a:ext cx="4572000" cy="299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half" idx="2"/>
          </p:nvPr>
        </p:nvSpPr>
        <p:spPr/>
        <p:txBody>
          <a:bodyPr/>
          <a:lstStyle/>
          <a:p>
            <a:endParaRPr lang="en-US"/>
          </a:p>
        </p:txBody>
      </p:sp>
      <p:sp>
        <p:nvSpPr>
          <p:cNvPr id="4" name="Title 3"/>
          <p:cNvSpPr>
            <a:spLocks noGrp="1"/>
          </p:cNvSpPr>
          <p:nvPr>
            <p:ph type="title"/>
          </p:nvPr>
        </p:nvSpPr>
        <p:spPr/>
        <p:txBody>
          <a:bodyPr>
            <a:normAutofit fontScale="90000"/>
          </a:bodyPr>
          <a:lstStyle/>
          <a:p>
            <a:r>
              <a:rPr lang="en-US" dirty="0" smtClean="0"/>
              <a:t>Jr. and his wife Coretta being arrested in Alabama</a:t>
            </a:r>
            <a:endParaRPr lang="en-US" dirty="0"/>
          </a:p>
        </p:txBody>
      </p:sp>
    </p:spTree>
    <p:extLst>
      <p:ext uri="{BB962C8B-B14F-4D97-AF65-F5344CB8AC3E}">
        <p14:creationId xmlns:p14="http://schemas.microsoft.com/office/powerpoint/2010/main" val="28682317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609600" y="1524000"/>
            <a:ext cx="3657600" cy="4663440"/>
          </a:xfrm>
        </p:spPr>
        <p:txBody>
          <a:bodyPr>
            <a:normAutofit fontScale="92500" lnSpcReduction="10000"/>
          </a:bodyPr>
          <a:lstStyle/>
          <a:p>
            <a:r>
              <a:rPr lang="en-US" dirty="0"/>
              <a:t>Woolworths “sit in</a:t>
            </a:r>
            <a:r>
              <a:rPr lang="en-US" dirty="0" smtClean="0"/>
              <a:t>”</a:t>
            </a:r>
          </a:p>
          <a:p>
            <a:r>
              <a:rPr lang="en-US" dirty="0"/>
              <a:t>February 1, 1960 4 black students from NC A&amp;T took “white only” seats at Woolworth’s lunch counter</a:t>
            </a:r>
          </a:p>
          <a:p>
            <a:pPr lvl="1"/>
            <a:r>
              <a:rPr lang="en-US" dirty="0"/>
              <a:t>Arrested, but Woolworth lunch counters were desegregated</a:t>
            </a:r>
          </a:p>
          <a:p>
            <a:r>
              <a:rPr lang="en-US" dirty="0" smtClean="0"/>
              <a:t> </a:t>
            </a:r>
            <a:endParaRPr lang="en-US" dirty="0"/>
          </a:p>
          <a:p>
            <a:endParaRPr lang="en-US" dirty="0"/>
          </a:p>
        </p:txBody>
      </p:sp>
      <p:sp>
        <p:nvSpPr>
          <p:cNvPr id="4" name="Content Placeholder 3"/>
          <p:cNvSpPr>
            <a:spLocks noGrp="1"/>
          </p:cNvSpPr>
          <p:nvPr>
            <p:ph sz="half" idx="2"/>
          </p:nvPr>
        </p:nvSpPr>
        <p:spPr/>
        <p:txBody>
          <a:bodyPr>
            <a:normAutofit fontScale="92500" lnSpcReduction="10000"/>
          </a:bodyPr>
          <a:lstStyle/>
          <a:p>
            <a:endParaRPr lang="en-US" dirty="0"/>
          </a:p>
        </p:txBody>
      </p:sp>
      <p:pic>
        <p:nvPicPr>
          <p:cNvPr id="5" name="Picture 4"/>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3100" y="1828800"/>
            <a:ext cx="4660900" cy="365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668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normAutofit/>
          </a:bodyPr>
          <a:lstStyle/>
          <a:p>
            <a:r>
              <a:rPr lang="en-US" dirty="0" smtClean="0"/>
              <a:t>646 tons of flour and wheat</a:t>
            </a:r>
          </a:p>
          <a:p>
            <a:r>
              <a:rPr lang="en-US" dirty="0" smtClean="0"/>
              <a:t>125 tons of cereal</a:t>
            </a:r>
          </a:p>
          <a:p>
            <a:r>
              <a:rPr lang="en-US" dirty="0" smtClean="0"/>
              <a:t>180 tons of potatoes</a:t>
            </a:r>
          </a:p>
          <a:p>
            <a:r>
              <a:rPr lang="en-US" dirty="0" smtClean="0"/>
              <a:t>180 tons of sugar</a:t>
            </a:r>
          </a:p>
          <a:p>
            <a:r>
              <a:rPr lang="en-US" dirty="0" smtClean="0"/>
              <a:t>11 tons of coffee</a:t>
            </a:r>
          </a:p>
          <a:p>
            <a:r>
              <a:rPr lang="en-US" dirty="0" smtClean="0"/>
              <a:t>19 tons of powdered milk</a:t>
            </a:r>
          </a:p>
          <a:p>
            <a:r>
              <a:rPr lang="en-US" dirty="0" smtClean="0"/>
              <a:t>38 tons of salt</a:t>
            </a:r>
          </a:p>
          <a:p>
            <a:r>
              <a:rPr lang="en-US" dirty="0" smtClean="0"/>
              <a:t>10 tons of cheese </a:t>
            </a:r>
            <a:endParaRPr lang="en-US" dirty="0"/>
          </a:p>
        </p:txBody>
      </p:sp>
    </p:spTree>
    <p:extLst>
      <p:ext uri="{BB962C8B-B14F-4D97-AF65-F5344CB8AC3E}">
        <p14:creationId xmlns:p14="http://schemas.microsoft.com/office/powerpoint/2010/main" val="39158837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Rights in VA </a:t>
            </a:r>
            <a:endParaRPr lang="en-US" dirty="0"/>
          </a:p>
        </p:txBody>
      </p:sp>
      <p:sp>
        <p:nvSpPr>
          <p:cNvPr id="3" name="Content Placeholder 2"/>
          <p:cNvSpPr>
            <a:spLocks noGrp="1"/>
          </p:cNvSpPr>
          <p:nvPr>
            <p:ph idx="1"/>
          </p:nvPr>
        </p:nvSpPr>
        <p:spPr/>
        <p:txBody>
          <a:bodyPr>
            <a:normAutofit/>
          </a:bodyPr>
          <a:lstStyle/>
          <a:p>
            <a:pPr lvl="0"/>
            <a:r>
              <a:rPr lang="en-US" b="1" i="1" dirty="0"/>
              <a:t>Massive Resistance: Closing some schools</a:t>
            </a:r>
            <a:endParaRPr lang="en-US" dirty="0"/>
          </a:p>
          <a:p>
            <a:pPr lvl="0"/>
            <a:r>
              <a:rPr lang="en-US" b="1" i="1" dirty="0"/>
              <a:t>Establishment of private academies</a:t>
            </a:r>
            <a:endParaRPr lang="en-US" dirty="0"/>
          </a:p>
          <a:p>
            <a:pPr lvl="0"/>
            <a:r>
              <a:rPr lang="en-US" b="1" i="1" dirty="0"/>
              <a:t>White flight from urban school systems</a:t>
            </a:r>
            <a:endParaRPr lang="en-US" dirty="0"/>
          </a:p>
          <a:p>
            <a:r>
              <a:rPr lang="en-US" b="1" i="1" dirty="0"/>
              <a:t>National Association for the Advancement of Colored People (</a:t>
            </a:r>
            <a:r>
              <a:rPr lang="en-US" b="1" i="1" dirty="0" smtClean="0"/>
              <a:t>NAACP)</a:t>
            </a:r>
            <a:r>
              <a:rPr lang="en-US" b="1" dirty="0"/>
              <a:t> </a:t>
            </a:r>
            <a:r>
              <a:rPr lang="en-US" b="1" i="1" dirty="0" smtClean="0"/>
              <a:t>Challenged </a:t>
            </a:r>
            <a:r>
              <a:rPr lang="en-US" b="1" i="1" dirty="0"/>
              <a:t>segregation in the courts.</a:t>
            </a:r>
            <a:endParaRPr lang="en-US" dirty="0"/>
          </a:p>
          <a:p>
            <a:pPr lvl="1"/>
            <a:r>
              <a:rPr lang="en-US" b="1" i="1" dirty="0"/>
              <a:t>Oliver Hill: NAACP Legal Defense Team in Virginia</a:t>
            </a:r>
            <a:endParaRPr lang="en-US" dirty="0"/>
          </a:p>
          <a:p>
            <a:pPr lvl="1"/>
            <a:endParaRPr lang="en-US" dirty="0"/>
          </a:p>
        </p:txBody>
      </p:sp>
    </p:spTree>
    <p:extLst>
      <p:ext uri="{BB962C8B-B14F-4D97-AF65-F5344CB8AC3E}">
        <p14:creationId xmlns:p14="http://schemas.microsoft.com/office/powerpoint/2010/main" val="5289614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effectLst/>
              </a:rPr>
              <a:t>1963 March on Washington</a:t>
            </a:r>
            <a:r>
              <a:rPr lang="en-US" b="1" dirty="0">
                <a:effectLst/>
              </a:rPr>
              <a:t/>
            </a:r>
            <a:br>
              <a:rPr lang="en-US" b="1" dirty="0">
                <a:effectLst/>
              </a:rPr>
            </a:br>
            <a:endParaRPr lang="en-US" dirty="0"/>
          </a:p>
        </p:txBody>
      </p:sp>
      <p:sp>
        <p:nvSpPr>
          <p:cNvPr id="3" name="Content Placeholder 2"/>
          <p:cNvSpPr>
            <a:spLocks noGrp="1"/>
          </p:cNvSpPr>
          <p:nvPr>
            <p:ph sz="half" idx="1"/>
          </p:nvPr>
        </p:nvSpPr>
        <p:spPr>
          <a:xfrm>
            <a:off x="533400" y="1524000"/>
            <a:ext cx="4559808" cy="4876800"/>
          </a:xfrm>
        </p:spPr>
        <p:txBody>
          <a:bodyPr>
            <a:normAutofit fontScale="92500"/>
          </a:bodyPr>
          <a:lstStyle/>
          <a:p>
            <a:pPr lvl="0"/>
            <a:r>
              <a:rPr lang="en-US" b="1" i="1" dirty="0"/>
              <a:t>Participants were inspired by the “I Have a Dream” speech given by Dr. Martin Luther King, Jr.</a:t>
            </a:r>
            <a:endParaRPr lang="en-US" dirty="0"/>
          </a:p>
          <a:p>
            <a:pPr lvl="0"/>
            <a:r>
              <a:rPr lang="en-US" b="1" i="1" dirty="0"/>
              <a:t>The march helped influence public opinion to support civil rights legislation.</a:t>
            </a:r>
            <a:endParaRPr lang="en-US" dirty="0"/>
          </a:p>
          <a:p>
            <a:pPr lvl="0"/>
            <a:r>
              <a:rPr lang="en-US" b="1" i="1" dirty="0"/>
              <a:t>The march demonstrated the power of nonviolent, mass protest.</a:t>
            </a:r>
            <a:endParaRPr lang="en-US" dirty="0"/>
          </a:p>
          <a:p>
            <a:endParaRPr lang="en-US" dirty="0"/>
          </a:p>
        </p:txBody>
      </p:sp>
      <p:sp>
        <p:nvSpPr>
          <p:cNvPr id="4" name="Content Placeholder 3"/>
          <p:cNvSpPr>
            <a:spLocks noGrp="1"/>
          </p:cNvSpPr>
          <p:nvPr>
            <p:ph sz="half" idx="2"/>
          </p:nvPr>
        </p:nvSpPr>
        <p:spPr/>
        <p:txBody>
          <a:bodyPr>
            <a:normAutofit fontScale="92500"/>
          </a:bodyPr>
          <a:lstStyle/>
          <a:p>
            <a:endParaRPr lang="en-US"/>
          </a:p>
        </p:txBody>
      </p:sp>
      <p:pic>
        <p:nvPicPr>
          <p:cNvPr id="5" name="Picture 4"/>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47800"/>
            <a:ext cx="2960661"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9398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effectLst/>
              </a:rPr>
              <a:t>Civil Rights Act of 1964</a:t>
            </a:r>
            <a:r>
              <a:rPr lang="en-US" b="1" dirty="0">
                <a:effectLst/>
              </a:rPr>
              <a:t/>
            </a:r>
            <a:br>
              <a:rPr lang="en-US" b="1" dirty="0">
                <a:effectLst/>
              </a:rPr>
            </a:br>
            <a:endParaRPr lang="en-US" dirty="0"/>
          </a:p>
        </p:txBody>
      </p:sp>
      <p:sp>
        <p:nvSpPr>
          <p:cNvPr id="3" name="Content Placeholder 2"/>
          <p:cNvSpPr>
            <a:spLocks noGrp="1"/>
          </p:cNvSpPr>
          <p:nvPr>
            <p:ph idx="1"/>
          </p:nvPr>
        </p:nvSpPr>
        <p:spPr/>
        <p:txBody>
          <a:bodyPr/>
          <a:lstStyle/>
          <a:p>
            <a:pPr lvl="0"/>
            <a:r>
              <a:rPr lang="en-US" b="1" i="1" dirty="0"/>
              <a:t>The act prohibited discrimination based on race, color, religion, gender, or national origin.</a:t>
            </a:r>
            <a:endParaRPr lang="en-US" dirty="0"/>
          </a:p>
          <a:p>
            <a:pPr lvl="0"/>
            <a:r>
              <a:rPr lang="en-US" b="1" i="1" dirty="0"/>
              <a:t>The act desegregated public accommodations.</a:t>
            </a:r>
            <a:endParaRPr lang="en-US" dirty="0"/>
          </a:p>
          <a:p>
            <a:r>
              <a:rPr lang="en-US" b="1" i="1" dirty="0"/>
              <a:t>President Lyndon B. Johnson played an important role in the passage of the act</a:t>
            </a:r>
            <a:endParaRPr lang="en-US" dirty="0"/>
          </a:p>
        </p:txBody>
      </p:sp>
    </p:spTree>
    <p:extLst>
      <p:ext uri="{BB962C8B-B14F-4D97-AF65-F5344CB8AC3E}">
        <p14:creationId xmlns:p14="http://schemas.microsoft.com/office/powerpoint/2010/main" val="10033137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effectLst/>
              </a:rPr>
              <a:t>Voting Rights Act of 1965</a:t>
            </a:r>
            <a:r>
              <a:rPr lang="en-US" b="1" dirty="0">
                <a:effectLst/>
              </a:rPr>
              <a:t/>
            </a:r>
            <a:br>
              <a:rPr lang="en-US" b="1" dirty="0">
                <a:effectLst/>
              </a:rPr>
            </a:br>
            <a:endParaRPr lang="en-US" dirty="0"/>
          </a:p>
        </p:txBody>
      </p:sp>
      <p:sp>
        <p:nvSpPr>
          <p:cNvPr id="3" name="Content Placeholder 2"/>
          <p:cNvSpPr>
            <a:spLocks noGrp="1"/>
          </p:cNvSpPr>
          <p:nvPr>
            <p:ph idx="1"/>
          </p:nvPr>
        </p:nvSpPr>
        <p:spPr/>
        <p:txBody>
          <a:bodyPr/>
          <a:lstStyle/>
          <a:p>
            <a:pPr lvl="0"/>
            <a:r>
              <a:rPr lang="en-US" b="1" i="1" dirty="0"/>
              <a:t>The act outlawed literacy tests.</a:t>
            </a:r>
            <a:endParaRPr lang="en-US" dirty="0"/>
          </a:p>
          <a:p>
            <a:pPr lvl="0"/>
            <a:r>
              <a:rPr lang="en-US" b="1" i="1" dirty="0"/>
              <a:t>Federal registrars were sent to the South to register voters.</a:t>
            </a:r>
            <a:endParaRPr lang="en-US" dirty="0"/>
          </a:p>
          <a:p>
            <a:pPr lvl="0"/>
            <a:r>
              <a:rPr lang="en-US" b="1" i="1" dirty="0"/>
              <a:t>The act resulted in an increase in African American voters.</a:t>
            </a:r>
            <a:endParaRPr lang="en-US" dirty="0"/>
          </a:p>
          <a:p>
            <a:r>
              <a:rPr lang="en-US" b="1" i="1" dirty="0"/>
              <a:t>President Johnson played an important role in the passage of the act</a:t>
            </a:r>
            <a:endParaRPr lang="en-US" dirty="0"/>
          </a:p>
        </p:txBody>
      </p:sp>
    </p:spTree>
    <p:extLst>
      <p:ext uri="{BB962C8B-B14F-4D97-AF65-F5344CB8AC3E}">
        <p14:creationId xmlns:p14="http://schemas.microsoft.com/office/powerpoint/2010/main" val="3708627697"/>
      </p:ext>
    </p:extLst>
  </p:cSld>
  <p:clrMapOvr>
    <a:masterClrMapping/>
  </p:clrMapOvr>
  <p:transition spd="slow">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Civil Rights </a:t>
            </a:r>
            <a:endParaRPr lang="en-US" dirty="0"/>
          </a:p>
        </p:txBody>
      </p:sp>
      <p:sp>
        <p:nvSpPr>
          <p:cNvPr id="3" name="Content Placeholder 2"/>
          <p:cNvSpPr>
            <a:spLocks noGrp="1"/>
          </p:cNvSpPr>
          <p:nvPr>
            <p:ph idx="1"/>
          </p:nvPr>
        </p:nvSpPr>
        <p:spPr/>
        <p:txBody>
          <a:bodyPr/>
          <a:lstStyle/>
          <a:p>
            <a:r>
              <a:rPr lang="en-US" dirty="0" smtClean="0"/>
              <a:t>African American counter-culture</a:t>
            </a:r>
          </a:p>
          <a:p>
            <a:r>
              <a:rPr lang="en-US" dirty="0" smtClean="0"/>
              <a:t>Black Muslims</a:t>
            </a:r>
          </a:p>
          <a:p>
            <a:r>
              <a:rPr lang="en-US" dirty="0" smtClean="0"/>
              <a:t>Malcolm X </a:t>
            </a:r>
          </a:p>
          <a:p>
            <a:r>
              <a:rPr lang="en-US" dirty="0" smtClean="0"/>
              <a:t>Black Panthers </a:t>
            </a:r>
            <a:endParaRPr lang="en-US" dirty="0"/>
          </a:p>
        </p:txBody>
      </p:sp>
      <p:pic>
        <p:nvPicPr>
          <p:cNvPr id="41986" name="Picture 2" descr="http://ts3.mm.bing.net/th?id=HN.608018815132435766&amp;pid=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399" y="2147780"/>
            <a:ext cx="3104769" cy="417681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EAYABgAAD/2wBDAAoHBwkHBgoJCAkLCwoMDxkQDw4ODx4WFxIZJCAmJSMgIyIoLTkwKCo2KyIjMkQyNjs9QEBAJjBGS0U+Sjk/QD3/2wBDAQsLCw8NDx0QEB09KSMpPT09PT09PT09PT09PT09PT09PT09PT09PT09PT09PT09PT09PT09PT09PT09PT09PT3/wAARCAC0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xmiiigAooooAKKKKACipVh7yHA/Wr1lpl9eo76dp9xcLGMtJFEz7fxAp2Apw2VxOMxxkr/eJwv5nipxpqKu6a+tUP91SXb/x0EfrXT+HPAl34q8O6hqcd7me1do47UoSZGChuueMg8DHWk+GukabrPiz7Hq1uLiB7aQqjErhhjnjvjNIDm3t9Oj6XdzN67YAo/Mt/SomWy/haf8dteja14UtvD/gXURJZQvd6frCbLh4/mmhONuT3BDcj1Bq/rXidE+GNhq0Oi6RFPqbzW8gW2G2MDcMp3B47mgDylo7Uj5ZJlPYFAf61E0a5O2UMPoRXrtp4OtLq78C2MmlIYZLV7i/kWPG8ldwDsPf371geHvCuh6uniTVtVkuLLSrGfZAbdslcseMYOeNoA96YHnzIQf8ACm11F54ctL7xRBpXhW9bUknQFJJU8vDYJYHjsB196y9Z0PUdBvTa6rZSW0uMgOPvD1BHBH0oAy6KeUHY5PpTCMUWAKKKKQBRRRQAUUUUAFFFFABRRT44jJk5wq8k0AIkbSZ29qlwqx/uxls8tVmwjtrjUbeC6na3s2kUTSKNzIueTivVtR8C3EHw/wBS0nT4Vu/KvVvLKaMLuuY2X26sASPfAxTA8dGe/WvbPCGq6trvgrSRoVwkN7pV2sV3CMIksPqf+A4P1Dd68YkhaKRkkUq6khlIwVPcEdjXWfDnXoNG8QPBqMm3TdQha2utxwoBHBP05H/AqBHo+iXK/wDCT+L7Xwwbd3Wa3uYgCPLLn/WgHpjgjPY1knQ08O/GjSr22AGn6nJIyEHKhmRty5HHUgj2IrjdB16HwnrWrxWaHUoLqCS0hMZK7wT8rdM9O1aujaH48vtJ06xtoZLOzspTcW8lxtiaN+eQTlu54x3pDOv1rUpPEPw78UW02WvdMmaOUY67JNyvj3UfmDXIavDJN8FvC8UafPJeSqo9SWcD+dakPwo8QTPdSXniCCJ7rJuDGZXMpzk7vu7ufWpf+FMXTQxxnxFlY87FNs2F+g38UAdQ+tX1j4z1DTY5f+JXpGi+dJHsGDKFyCTjPT37VyFnqVj4R+Fulrq2mR6iNYnknkgeTaCOCGPHX7n51JJ8KfENmtz/AGb4gika5jMU4fzI/NQ9VY/NkfWmTzeP9A0hrC90m11KwjiMKEQpNsAGARtwePcUAR/CnR5VtdT123MMF3IGstOMxwnmkZPuew4z0NZ3xIuobPS9F8OG9/tC905Xa8uCxbDt/Bn2/TirXhrxjpcV94X066VtNsNIMks7SfN5k5UgMQBkdW6jjNcDqtx9v1W8u85+0TyS/XcxP9aYiiF71JJEyFVnR1LKGXcpB2nkH3Fdf8N/Bh8U615t1G39mWZDzkLnzG6iMfXqfb6iuv8AG0qan4GvNQ8QaZHp04uvL0eNxtnEfGQ3tgE46dPbLA8adNvfIPQ02tK4028sra3nurSaK3ul3xNIhAkXpkGqMke3BXJU96QyOiiikAUUUUAFFFFADkQu2B+NWYynmRiUN5GRuA6lc8/jimbdkYH8R54r1Xw54Y8IeKvCEZhjuLW+sov9KeFi0wbqWK8h1J6YHA4piHeOri30/RsWug6ZdaFdQINNvIE2tbvjksRySecdP5il+Huv6hYabb6LrBnsoNRjb+yL6RM7WPReeozgrn19CKdo2l6v4YsJI0jj8TeEr0fvBbfMyg9WVD09wO47EVkeINW0u58OWXhfwx/aF/Ob3zYvtCFXt/SJc88Z/CkMj8b6pY30U9prWk+T4qtpRD9otGAimH95h1JI6Drz26VZ8K/Ce71FVutdd7G3OCLZP9c4/wBo9E/U/Suw8GfD238P7b/Udt3qzZbzGO5YM9lz1P8AtHn0rtVXC4oAzNG8N6ToEITS7CG3PdwMu31Y8mtTGevWjFLQA3GO1OoooAKKTFGKAMrWvC2j+IEI1OwhlcjiUDbIPow5ryXxj8L7zQla80t3vbHksMZmi/3gPvD3A+or3DGKBkHgnPr6UAeFXfima80nR/D3hG1vLYIVkcI2ZZ5/UFf4QcnPH0AFdppvg2/8+y1DxV9p13V2kEcULSBreyHUs574+nJwMHrT/Gfw/M8h1rwyGtdWhPmGOFtnnepXHR/0Ncj4Y1XULrQbnw/oYuZPEGrXMjXc07kLFGMAtk9DgkE9evtQBF8R/FEnirXYdI0kNcWls5SJUGWuJehYY7dh7c965LWNEv8Aw9fCz1W2MMhUPtyCCD3BHBr13w5oGm6Do2pNoGoWjatbBYZtXu0HkROcZRCTt46cZ5IznoOY8UMviubRvDGjXw1fUbRZWlv5nCiZiNxVSeoGPf8AnTEeaSxeWRyCp5BHeo6vzQsm+0miaK4jchlbqrDgrVEjBNAxKKKKQBU1upL7toIXnBqGuh0jw5ealBpy2+1f7Sumto2I5BUKWb6ANTQFzQPBdz4k0iW40y/tJb+OQg6ezbZGUfxAnjn/ACazrK+1Twnra3EIls763PzJIpXjurA9VNdwfAelz6lc6Z4b1PU4dd08b912myOUA4LIwGVGeh//AF1qXj3MOkRSeOLKw8Q6VE4H9p2Eu+WA5AAY8bhng/rmgRmeJ/Hh1HSdN1TRtUutL1GBjFLpq5H3hkuOxHTGfX1HPU/DvwedFsf7U1JS+sXg3OX5MKHnbk/xHqx/Cue8K2reP/H1z4hvIPL0+xdVghI4yo/dr/wEfMfcivWAPxpDFxS0UUAGKM0e1KFJOAMk+lACUy4uIbS3kuLqaOCCMZeWVgqqPcmqOr+IdK0C3km1O9hiEecxK4aVj6BRzmvCfGXje88W3wMgMFjCT9ntgcgf7TerH9O1OwHrU/xS8JxTmI6hM4H/AC0S1crn27n8qw7341abFdBLHSbq4gB5lklWMt9FwePrXjJb3pd9FgufS3hrxVp/iqwNxp7sGTiWGQYeMn19R7jitnuDXzX4T8UTeFddhvo8vF9yeEHHmIeo+vce9ev618VvD+mWKSWcj6jPIu4QRDZs/wB9iPlPsMmkB22a8w+J/g2VfN8S6KXinVSLxYSQxBGDIMexw3qOfWm3Hj7xpFPYRy6JYWf9ozLHbQyITKQSMkjdkDnqRXqGFYFWRWU5BVhwR/hQB4vHFqPj3S7HS9FtItK8O6bGonlnf92JsZZif4sZOPrk4zTBrnhnwIjL4diXWdXAw+oXAxEg7hAO3Xp69TWb4r8NX2j+K5dAsZX+x386S20TS7Y3DHC7s8ZU5XJ9K09K8OeF/Cl8k/izWba9uojlbG0Uyojf7ZHX6cUxGJ41efV7yDxINJk0+11EBULvnzpEA3PjsDxj1xmuTukwwcdGGT9e9egeNde8L+IjcXI1DXbi9C4tY3jRLeLn7oXqBj8a5IWa3Xhu4u0b57WZUePHRWzhs/UY/KmHUxaKKKkYq8EHriu18V3c+gP4f06xllt7jTLJZXdGKss0vzt+OCBXNeHrE6l4h06zAz591HHj6sAf0q94zvv7R8Yatcg5V7pwvP8ACDtH6CmhM6bSfi7q8Efk6vDb6pCylGMi+XJtPUbl6jHqKdqfibwxD4O1O08OWV1Z3OpNGJoJWLIiqckqckc4Arzz6VueFNOGq+KNKtDystypceqr8x/QGgD3jwToq6B4VsbMgCYp5s5HeRuT+XA/Ct7POBmud8UeMLbwukERt5b7UbvP2azhHL9snHQZ9OTWLDaeOvEg33+oR+HrNjxb2q5mx7nOR+J/CkM70gjqMfUUdRxWJ4d8PzaEsom1rUtR8z+G7kDKvuo6j861b+/ttLsJ76+lEVtAu6Rz2H07k9AKAJ1BLAAZJ4rx74jfEea5vJdI0G4aG0iJSe4ibDTsOoBHRfp1+lUvFnxZv9Zjms9Jj+wWMilGY4aaRT6noufQfnXnZPYUxXHM5Zie57+tdBaaLpqaXY3t419di8Yx7bNkjWGQf8s3ZwfmIwRwODxmucPAByDmrVpqdzZRXEVvKRFcx+XNGeVcdsg8ZHY9RTsBs3Wn6FZXTw36a5YyxDLW8kccjP6Yb5QB74IqsdT0SIlYdBWWMH5XubuQuR77Co/Ss5rq4vI7a1knZ44vkiWR/ljBPqeg/SrU+jwW6/vNXsGfbISkLPIcqQAMhcfNng5xgHOKALk/i26WNYNKt7XSbcDGy0jw592kbLsfqaxWkeaR3kZndzlmYkkn1PvUQGV4yK25r3SksWi07Sz5mH33N1LvbaduNqjCggg4PoaQHoHwl0B9SuZfE+qTSzzRuYbbzWLHOMM5J68HaPTmvWK83+H3inRPD/gSxj1bVLa2kaSVljyXfaXOCVUEj8a9EtriO7t4p4W3RSqHQkEZB6cHkUhnC/GDRRf+F11KNczae4LcdY3IB/I4P514c/HAr6k1axGp6PfWLAEXNvJEM+pU4/XFfLTgqSpzkcHPrTQmAHmcb1GATyf0rovBy/a59R0w5Iv7CVFH/TRB5ifjlSPxrm+lb3gq7Wz8ZaNMx2ot5GGPsx2n+dUI5xhhiKK0NetTp+v39oQB5Fw8ePoxFFQUa/w4Xd480ts48t3kzjptjZv6VzszGSQuxyWJJNdH8N/+R3tOcEw3Cj6mCQCuaNMTACu2+E8HneOrZv8AnjBNIP8AvnH9a4oV3nwgIXxsPVrSUD/x00AdRPqFr4b+LOp33iKVokuYB9guXQuiLxkDHTABHH9a6d/iJ4ThGf7ZhYY/gikP/stbl7plnqdusOoWlvdRg5CTRhwD6jPSstPAvhlGyNCsM+8ef0PFIZg6h8YvDloG+xrd3z9tqiJfzbn9K868ZfEPUPFsMds8MdpZI28QRsWLNjgsx69fQV7rbaDpsJVbfTLONQw5S3QAe/SvnDxNqH9q+I9SvcLia4dlwMYXOF/QCmhMySxpuadT/JfyRLsbyixQPjgkAEjPrgj86YEfvRxjitKK1Q+Hbq5CHzFuoot2OilHbH4lR+VZwXmmhM1k0rTPs6PJr9qkjAHyxbzHb6gnb/Kq1zZw291Cpu/NgkwTLHC4wuecBgMn6ce9dF4emvjYAaLZWWn7B/pWsXhBK/7rsML/ALqAsazvFMEqXME7317f/aYfMF5dIVWYZIzGCSdvGOcH2FIZpS6LpcHhp9bsdO1G4hZtqNfSxoi8gFgifNIAc/MMAE4IOKyhcw6RbKY9PtXupU3GWdlm8vP92MHC9vvZP0rYn1zS5LC8tkW9n06J4/s9vc3W1gvl7doAB+6/zdcYGMVycMwjieMwRPuXaGdeVPqCO9ID1vwqBp+mWk9v8P72e8eNXN3I6ZkJ6vlh8oPUV6gpLKCVKkjkE5wa8q+GGo+K7+3iEN5ZT6VbSC3kiugTLGoAPyEDPQ4GSRXq4xSGOjx5qeu4V8savCLfV76L/nncSL+TGvqeMZlQ/wC0K+WtdcS67qEi9HuZGH4saEJmeelaGiOYta0+RQSUuomGOv3xWfitDRYzJqtkqfeNxGB7HcKsk0fiLCIfiDrQ9blm/PminfErn4h6zk/8t/6CipLK/gOdLfxvpLSfca4EZ5/vAr/WsmWEwTyQuMNGxU+xBxUdlcNaXsNwhw0MiyA+4Of6VseKIRH4nv2jGIp5PtEeOmxxvGPzoEzJMeBmum+HN8LDxzpbscLI7QHP+2pA/XFc4Ce3OPWpIbh7W5iuIeJIXWRCPVTkfypisfUidOtOzVTTb6PVNMtr6E5juI1kXn1FTzTR28Es077IYkMjseiqBkn8hUlHjPxc8R3lx4jfSY5mis7EKNkbEb5CoLM2OvUAelecscmtrxTqUWseJtR1C3LmG5naSPeMHaemR9Kxyh6jpTExuM10vh20l1vRNQ0SJd94GW9tIwOXZMrIo9yhz77ax9L0u71e/jsbCBprmU/KoHT3J7D3Ne+eDfBNn4SsiEInvpVxPckdf9lfRf50AkcF4Q+HWr3trqNvrMDWFjcxrt8zBkEyn5HC9gMsDnqDiuF1rRbvQdVn0+/j2TxHr2cdmX1Br6dGMVznj/SrXUPBupyz2kU09tbNJA7LloyO4PWkM+dmkd0VHYlVztBPA+grt9K1nR/EPhCHw5r0osbqz3GwvmyUUk52vgZA7Ht0PUVxRWljR3JMSNIygsQozgAZJ+gpiOrsPhn4jvNThtpLI28DsN115itHtP8AEpB+bPbHXiua1GNItRuIoY5Yo4pGRY5WBYYODuI4zxzivavCmrDwz4BvDeSm6OkIH2jKH5wGWI55VgxII9MV4tqN2+o6nc3kqIktzK0rqgwoLEk4HpQDO3+D+t/2f4kl06U4i1CLC5/56JyPzG4flXt+a+V7K7m0+9gu7dis0DrIjY6EGvefAvj6DxeslvJAttfwqHaNH3JIvQsueevUHp60Ajqby7Gn6dd3jEBbaB5j/wABUmvldyZGLMcknJNe9fFbWBpfguW23Yl1BxAoB52D5n/QAfjXg2c8mgGM28c9q2PCcBufFOkxKM+Zewg/TeCayGPFdJ8P9q+LLW6kX91Yxy3kmOwjjLD9cUyTO8a3f2zxprE64KtdyYPXgMR/Sisa4laa4kkc5Z2LE+5NFIsj6GtO9vWvYrN3YFoYBBwOcLnGT361mVPE26Fk7g5FCEyYY529DSmPK5BHHao45QFCN1p4JB60xHrvwi8QifTJtDnb97bEywZ/ijP3gP8AdP6NXf6patqGj3tlGwV7m3khDHoCykV83aVqVzo2qW1/ZsRNA+4Ang+oPsRxX0ToGvWniLSYtRsj+7kzuQn5o2HVT7j9RzUlHh9z8O/E9s7KdGnlVeN8LK6n34NdPpnwcnutMgnvr82N4xzJAsQlVF4wM5+969q9b2g072oAxfDXhXTfC1iYNPjJkf8A1s74Mkp9z6egHFbYpMYFKKADFc/48try+8E6lbacrvcOq/IgyzqGBZQPpXQUdKAPmseHLrYkkxWJHhllOQzNGyEjY6gZQk4xkY+YetepeHPAsRQNcRRRH+z4o4L+wlILZ3byFI6srANuBzz0rvBZWwvvtogjF35flGcKA5TOdpPUipgMdKAMzV9CttU8P3mlECGO6jCs6DnIA2t7kbV6+leeWPwoltZ7kOiT3ENuxgnnCm2mkJIAZPvD5T/wEgHJ6V6xiigDzyP4VacRYgWqC3k2G+SaUvKhVT/q3GOpOCOnAI9K1fDngl9M1hdSnmg+0/OnlwwKoI2iNfmAz91ckdNxzXXZrh/iZ4zTQdJbTLGT/iZ3iYJU8wRnq2exPQfiaAPO/iX4kHiDxS6W7brOxBt4SDkMQfmcfU/oBXHEU8AgdeKYzYqiWNJGK3NKnTTfC+s3QbbcXQSyjGD90ne5z0/hUY96wi248DNTXk4+zw26oqhQWbHUk9z74oBFGiiipKCnI+xgR2ptHamgJHXDcdD0p0bkDFMQ7htPXtWhoemHV9ZtbAXENs077PNmOFT6+/HA7mgRb0DQ77xNqiafp0W+ZhlifuRr3Zj2FduLe8+FuoQXtjcjVNEuz5c+0gZdeGHGQGGDg/UGrFt4o8KeHUufDVkbxLF4zHcaraMPNkk7kY6r2z9cDFWbHS4/G1lZaZo9rPY+E7GQt58g/fXsvOSvp3yff8AgPQtJ1Wz1rT477T5lmt5BwRwVP91h2I9Kug55rxONr3QPGWpxeBTcXVtZrvuVYh0YLwwP94A5AP3uDXf+F/iJpfiERwzMlhfNhfJlf5XP+wx6/Q4P1oGdfRTTleGBBoBNADqKSigApwptKOlAC0Gorq4hsrZrm8mit7dBlpZmCKPxNeaeKfi1w9n4XVizZU3jIST/ANc1/wDZj+VAHTeOPHNv4PtFjRRNqU8e6GIj5UXON7+3HA74rzPQPDy+J7TU/FHiO/uWs4XJlW1AknkbjJI/hUAjHt6AVf0DTl1DXdG1jxvMb6z1RClqzzblWRT8qy9OvOB69e9Sa3P4u8PeJ9R8RCxht7S2dLZ1jULBNF0RSOC4xjnqCce1AHN+LPC9vo1pY6lpN6b7Sb8HyJmG1lYdVYev+BrlT8xr2xta03W/CqzadolpfaJbpi+0tV2T2jckyIR1HX09c9a8m8QjRzq7jw610bEgbftAG7PfHsPfmmJmfDtDEsRtUZNV3YyOWPVjmpZpMYjXBA6n1NQd6GCCig0UhhRRRQAVKD5n+96+tRUA4pgb/hUaF/aZl8SST/ZYULrBCmTO46IT2H+civUdX8UwWvhKz1+xt7i3vb23NlpdgxGIOcNIigdSMYOOeK8SVhx6j9a6HQvFs2m61YX2pQ/2mthEY7WGaUqsX90jjse1Aj1bRPDL6F4K1LSbArNr11Eq3JH/ACzklGACfRVJP5nvXIanpHhy48Waf4Xtma3S1jNtLfQx73ubg9A3bAOefqOgqzYeO00bwHc3SXKT6/q11M7hW5hJ4LsP93G0e/tWZ8OII9PXVPFt8u6DSoSsIbnfO3AGfXn/AMepWGbs0XjDwHd2ljp+qRatBPKYYLXiRtwGSNh5XA9GxVm1+MnkSNFrGiyJJGxR2t5PusOCCrDr7ZrH+FkU2p+J9U1+5lTzbaJ3EszYTzpM4JJ6f/XrUuNEfT9P8L+F7145rvUtTa9vgnzK6g55J6jH8jQBvW/xa8LzqDJNewE/37Yn9VJqZ/ip4TjGVv7lz6Czf+uK898Z6noc2rXOkW3he2tJluliS8jcoSocZOwAA56da2fEPhnw3JJ4lsNN0w2Vzolqlwt0k7MshK5KlT0oA2rn4y+HogTb2+ozt2HlrGP1JNYF78X9a1FX/sLR1hiX70pjadh79No/KvLg3Gc17X4T1DW77wf4VbQwZEhujbX8ShQDEOMnPoMfmKYrnJWHh7VvHFmur634higjlnNtbG8YsZH9FUEBeeOOvNa/hrSI9Cv4LuwjddX0eQwaxZs/mNLE3BliGOR0OB2/V8wttYsPGPh/TpFL6fdtqVh5ZyBg5dV+hz+dZ3irWriK48O+N9KdY7i8t/LuMcgyx8Mp9iOPwpDOw13wTHL4Y1rS9PdGh3i9tLdTk28uCzKPRWHIHYk1yml6hb/EPwqmh6zqK2OpadiWG6mbCSRjglhkAsBx69D61f1X4i2EUmkeJtKkX7RIDa3+ms+GZB8wOe205w3uPcV5fql5FqOq3d1a24top5mlWENuEYJzjPtTEX/EEumWGpyQeF7u9e0MIhmlkbb9oP8AEcD+E4HBrELhEIX756n0HpTS+3hTk/3qjJyeaBiUUUUgCiiigAooooAKKKKACnByBim0UwJM8cH8K15PE15L4Vg8PhIY7SKczlkUh5GPTcc84zWJTg5oEdjpus6cPAf/AAj8cxhu9Q1FWu5ZBhEhGMHd7Yz+ddnpd9F4g+NIlsWFzZaTZsluUbcHCpt4x6ljXjy+U2AWZffGRU0Blt5xJa3QRx0ZZCh/PigDpNe1PxBqvifTh4jjniuI5VSKOa38rapfPTAyPevQ/HOovqGg+MbK1EcM1hcQCZolAaaEqPvnvyT+AFeRXd3q17PFNdXVzcywACOSSXeUAORg545ofV9WaS9d727L3y7bklz++Ho3rQMzi+Oldv4c1dV+GXiTT2vvs00ckU8AEuxpMkBlHc9ORXE7QD8wxSOy54piNTw94hu/DWsRajZBDIgKsjjKyKeqkehq34j8Wya7aWtjBY2un6falmitrYHAZvvMSeSa53Io3HtSGPyONx/KkaQ4wBgUyikAZooooAKKKKACiiigB0ihZGUdASKbRRQAUUUUAFFFFABRRRQAUUUUwDOKXcfWiigBM0UUUAFFFFIAooooAKKKKACiiigAooooA//Z"/>
          <p:cNvSpPr>
            <a:spLocks noChangeAspect="1" noChangeArrowheads="1"/>
          </p:cNvSpPr>
          <p:nvPr/>
        </p:nvSpPr>
        <p:spPr bwMode="auto">
          <a:xfrm>
            <a:off x="444341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EAYABgAAD/2wBDAAoHBwkHBgoJCAkLCwoMDxkQDw4ODx4WFxIZJCAmJSMgIyIoLTkwKCo2KyIjMkQyNjs9QEBAJjBGS0U+Sjk/QD3/2wBDAQsLCw8NDx0QEB09KSMpPT09PT09PT09PT09PT09PT09PT09PT09PT09PT09PT09PT09PT09PT09PT09PT09PT3/wAARCAC0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xmiiigAooooAKKKKACipVh7yHA/Wr1lpl9eo76dp9xcLGMtJFEz7fxAp2Apw2VxOMxxkr/eJwv5nipxpqKu6a+tUP91SXb/x0EfrXT+HPAl34q8O6hqcd7me1do47UoSZGChuueMg8DHWk+GukabrPiz7Hq1uLiB7aQqjErhhjnjvjNIDm3t9Oj6XdzN67YAo/Mt/SomWy/haf8dteja14UtvD/gXURJZQvd6frCbLh4/mmhONuT3BDcj1Bq/rXidE+GNhq0Oi6RFPqbzW8gW2G2MDcMp3B47mgDylo7Uj5ZJlPYFAf61E0a5O2UMPoRXrtp4OtLq78C2MmlIYZLV7i/kWPG8ldwDsPf371geHvCuh6uniTVtVkuLLSrGfZAbdslcseMYOeNoA96YHnzIQf8ACm11F54ctL7xRBpXhW9bUknQFJJU8vDYJYHjsB196y9Z0PUdBvTa6rZSW0uMgOPvD1BHBH0oAy6KeUHY5PpTCMUWAKKKKQBRRRQAUUUUAFFFFABRRT44jJk5wq8k0AIkbSZ29qlwqx/uxls8tVmwjtrjUbeC6na3s2kUTSKNzIueTivVtR8C3EHw/wBS0nT4Vu/KvVvLKaMLuuY2X26sASPfAxTA8dGe/WvbPCGq6trvgrSRoVwkN7pV2sV3CMIksPqf+A4P1Dd68YkhaKRkkUq6khlIwVPcEdjXWfDnXoNG8QPBqMm3TdQha2utxwoBHBP05H/AqBHo+iXK/wDCT+L7Xwwbd3Wa3uYgCPLLn/WgHpjgjPY1knQ08O/GjSr22AGn6nJIyEHKhmRty5HHUgj2IrjdB16HwnrWrxWaHUoLqCS0hMZK7wT8rdM9O1aujaH48vtJ06xtoZLOzspTcW8lxtiaN+eQTlu54x3pDOv1rUpPEPw78UW02WvdMmaOUY67JNyvj3UfmDXIavDJN8FvC8UafPJeSqo9SWcD+dakPwo8QTPdSXniCCJ7rJuDGZXMpzk7vu7ufWpf+FMXTQxxnxFlY87FNs2F+g38UAdQ+tX1j4z1DTY5f+JXpGi+dJHsGDKFyCTjPT37VyFnqVj4R+Fulrq2mR6iNYnknkgeTaCOCGPHX7n51JJ8KfENmtz/AGb4gika5jMU4fzI/NQ9VY/NkfWmTzeP9A0hrC90m11KwjiMKEQpNsAGARtwePcUAR/CnR5VtdT123MMF3IGstOMxwnmkZPuew4z0NZ3xIuobPS9F8OG9/tC905Xa8uCxbDt/Bn2/TirXhrxjpcV94X066VtNsNIMks7SfN5k5UgMQBkdW6jjNcDqtx9v1W8u85+0TyS/XcxP9aYiiF71JJEyFVnR1LKGXcpB2nkH3Fdf8N/Bh8U615t1G39mWZDzkLnzG6iMfXqfb6iuv8AG0qan4GvNQ8QaZHp04uvL0eNxtnEfGQ3tgE46dPbLA8adNvfIPQ02tK4028sra3nurSaK3ul3xNIhAkXpkGqMke3BXJU96QyOiiikAUUUUAFFFFADkQu2B+NWYynmRiUN5GRuA6lc8/jimbdkYH8R54r1Xw54Y8IeKvCEZhjuLW+sov9KeFi0wbqWK8h1J6YHA4piHeOri30/RsWug6ZdaFdQINNvIE2tbvjksRySecdP5il+Huv6hYabb6LrBnsoNRjb+yL6RM7WPReeozgrn19CKdo2l6v4YsJI0jj8TeEr0fvBbfMyg9WVD09wO47EVkeINW0u58OWXhfwx/aF/Ob3zYvtCFXt/SJc88Z/CkMj8b6pY30U9prWk+T4qtpRD9otGAimH95h1JI6Drz26VZ8K/Ce71FVutdd7G3OCLZP9c4/wBo9E/U/Suw8GfD238P7b/Udt3qzZbzGO5YM9lz1P8AtHn0rtVXC4oAzNG8N6ToEITS7CG3PdwMu31Y8mtTGevWjFLQA3GO1OoooAKKTFGKAMrWvC2j+IEI1OwhlcjiUDbIPow5ryXxj8L7zQla80t3vbHksMZmi/3gPvD3A+or3DGKBkHgnPr6UAeFXfima80nR/D3hG1vLYIVkcI2ZZ5/UFf4QcnPH0AFdppvg2/8+y1DxV9p13V2kEcULSBreyHUs574+nJwMHrT/Gfw/M8h1rwyGtdWhPmGOFtnnepXHR/0Ncj4Y1XULrQbnw/oYuZPEGrXMjXc07kLFGMAtk9DgkE9evtQBF8R/FEnirXYdI0kNcWls5SJUGWuJehYY7dh7c965LWNEv8Aw9fCz1W2MMhUPtyCCD3BHBr13w5oGm6Do2pNoGoWjatbBYZtXu0HkROcZRCTt46cZ5IznoOY8UMviubRvDGjXw1fUbRZWlv5nCiZiNxVSeoGPf8AnTEeaSxeWRyCp5BHeo6vzQsm+0miaK4jchlbqrDgrVEjBNAxKKKKQBU1upL7toIXnBqGuh0jw5ealBpy2+1f7Sumto2I5BUKWb6ANTQFzQPBdz4k0iW40y/tJb+OQg6ezbZGUfxAnjn/ACazrK+1Twnra3EIls763PzJIpXjurA9VNdwfAelz6lc6Z4b1PU4dd08b912myOUA4LIwGVGeh//AF1qXj3MOkRSeOLKw8Q6VE4H9p2Eu+WA5AAY8bhng/rmgRmeJ/Hh1HSdN1TRtUutL1GBjFLpq5H3hkuOxHTGfX1HPU/DvwedFsf7U1JS+sXg3OX5MKHnbk/xHqx/Cue8K2reP/H1z4hvIPL0+xdVghI4yo/dr/wEfMfcivWAPxpDFxS0UUAGKM0e1KFJOAMk+lACUy4uIbS3kuLqaOCCMZeWVgqqPcmqOr+IdK0C3km1O9hiEecxK4aVj6BRzmvCfGXje88W3wMgMFjCT9ntgcgf7TerH9O1OwHrU/xS8JxTmI6hM4H/AC0S1crn27n8qw7341abFdBLHSbq4gB5lklWMt9FwePrXjJb3pd9FgufS3hrxVp/iqwNxp7sGTiWGQYeMn19R7jitnuDXzX4T8UTeFddhvo8vF9yeEHHmIeo+vce9ev618VvD+mWKSWcj6jPIu4QRDZs/wB9iPlPsMmkB22a8w+J/g2VfN8S6KXinVSLxYSQxBGDIMexw3qOfWm3Hj7xpFPYRy6JYWf9ozLHbQyITKQSMkjdkDnqRXqGFYFWRWU5BVhwR/hQB4vHFqPj3S7HS9FtItK8O6bGonlnf92JsZZif4sZOPrk4zTBrnhnwIjL4diXWdXAw+oXAxEg7hAO3Xp69TWb4r8NX2j+K5dAsZX+x386S20TS7Y3DHC7s8ZU5XJ9K09K8OeF/Cl8k/izWba9uojlbG0Uyojf7ZHX6cUxGJ41efV7yDxINJk0+11EBULvnzpEA3PjsDxj1xmuTukwwcdGGT9e9egeNde8L+IjcXI1DXbi9C4tY3jRLeLn7oXqBj8a5IWa3Xhu4u0b57WZUePHRWzhs/UY/KmHUxaKKKkYq8EHriu18V3c+gP4f06xllt7jTLJZXdGKss0vzt+OCBXNeHrE6l4h06zAz591HHj6sAf0q94zvv7R8Yatcg5V7pwvP8ACDtH6CmhM6bSfi7q8Efk6vDb6pCylGMi+XJtPUbl6jHqKdqfibwxD4O1O08OWV1Z3OpNGJoJWLIiqckqckc4Arzz6VueFNOGq+KNKtDystypceqr8x/QGgD3jwToq6B4VsbMgCYp5s5HeRuT+XA/Ct7POBmud8UeMLbwukERt5b7UbvP2azhHL9snHQZ9OTWLDaeOvEg33+oR+HrNjxb2q5mx7nOR+J/CkM70gjqMfUUdRxWJ4d8PzaEsom1rUtR8z+G7kDKvuo6j861b+/ttLsJ76+lEVtAu6Rz2H07k9AKAJ1BLAAZJ4rx74jfEea5vJdI0G4aG0iJSe4ibDTsOoBHRfp1+lUvFnxZv9Zjms9Jj+wWMilGY4aaRT6noufQfnXnZPYUxXHM5Zie57+tdBaaLpqaXY3t419di8Yx7bNkjWGQf8s3ZwfmIwRwODxmucPAByDmrVpqdzZRXEVvKRFcx+XNGeVcdsg8ZHY9RTsBs3Wn6FZXTw36a5YyxDLW8kccjP6Yb5QB74IqsdT0SIlYdBWWMH5XubuQuR77Co/Ss5rq4vI7a1knZ44vkiWR/ljBPqeg/SrU+jwW6/vNXsGfbISkLPIcqQAMhcfNng5xgHOKALk/i26WNYNKt7XSbcDGy0jw592kbLsfqaxWkeaR3kZndzlmYkkn1PvUQGV4yK25r3SksWi07Sz5mH33N1LvbaduNqjCggg4PoaQHoHwl0B9SuZfE+qTSzzRuYbbzWLHOMM5J68HaPTmvWK83+H3inRPD/gSxj1bVLa2kaSVljyXfaXOCVUEj8a9EtriO7t4p4W3RSqHQkEZB6cHkUhnC/GDRRf+F11KNczae4LcdY3IB/I4P514c/HAr6k1axGp6PfWLAEXNvJEM+pU4/XFfLTgqSpzkcHPrTQmAHmcb1GATyf0rovBy/a59R0w5Iv7CVFH/TRB5ifjlSPxrm+lb3gq7Wz8ZaNMx2ot5GGPsx2n+dUI5xhhiKK0NetTp+v39oQB5Fw8ePoxFFQUa/w4Xd480ts48t3kzjptjZv6VzszGSQuxyWJJNdH8N/+R3tOcEw3Cj6mCQCuaNMTACu2+E8HneOrZv8AnjBNIP8AvnH9a4oV3nwgIXxsPVrSUD/x00AdRPqFr4b+LOp33iKVokuYB9guXQuiLxkDHTABHH9a6d/iJ4ThGf7ZhYY/gikP/stbl7plnqdusOoWlvdRg5CTRhwD6jPSstPAvhlGyNCsM+8ef0PFIZg6h8YvDloG+xrd3z9tqiJfzbn9K868ZfEPUPFsMds8MdpZI28QRsWLNjgsx69fQV7rbaDpsJVbfTLONQw5S3QAe/SvnDxNqH9q+I9SvcLia4dlwMYXOF/QCmhMySxpuadT/JfyRLsbyixQPjgkAEjPrgj86YEfvRxjitKK1Q+Hbq5CHzFuoot2OilHbH4lR+VZwXmmhM1k0rTPs6PJr9qkjAHyxbzHb6gnb/Kq1zZw291Cpu/NgkwTLHC4wuecBgMn6ce9dF4emvjYAaLZWWn7B/pWsXhBK/7rsML/ALqAsazvFMEqXME7317f/aYfMF5dIVWYZIzGCSdvGOcH2FIZpS6LpcHhp9bsdO1G4hZtqNfSxoi8gFgifNIAc/MMAE4IOKyhcw6RbKY9PtXupU3GWdlm8vP92MHC9vvZP0rYn1zS5LC8tkW9n06J4/s9vc3W1gvl7doAB+6/zdcYGMVycMwjieMwRPuXaGdeVPqCO9ID1vwqBp+mWk9v8P72e8eNXN3I6ZkJ6vlh8oPUV6gpLKCVKkjkE5wa8q+GGo+K7+3iEN5ZT6VbSC3kiugTLGoAPyEDPQ4GSRXq4xSGOjx5qeu4V8savCLfV76L/nncSL+TGvqeMZlQ/wC0K+WtdcS67qEi9HuZGH4saEJmeelaGiOYta0+RQSUuomGOv3xWfitDRYzJqtkqfeNxGB7HcKsk0fiLCIfiDrQ9blm/PminfErn4h6zk/8t/6CipLK/gOdLfxvpLSfca4EZ5/vAr/WsmWEwTyQuMNGxU+xBxUdlcNaXsNwhw0MiyA+4Of6VseKIRH4nv2jGIp5PtEeOmxxvGPzoEzJMeBmum+HN8LDxzpbscLI7QHP+2pA/XFc4Ce3OPWpIbh7W5iuIeJIXWRCPVTkfypisfUidOtOzVTTb6PVNMtr6E5juI1kXn1FTzTR28Es077IYkMjseiqBkn8hUlHjPxc8R3lx4jfSY5mis7EKNkbEb5CoLM2OvUAelecscmtrxTqUWseJtR1C3LmG5naSPeMHaemR9Kxyh6jpTExuM10vh20l1vRNQ0SJd94GW9tIwOXZMrIo9yhz77ax9L0u71e/jsbCBprmU/KoHT3J7D3Ne+eDfBNn4SsiEInvpVxPckdf9lfRf50AkcF4Q+HWr3trqNvrMDWFjcxrt8zBkEyn5HC9gMsDnqDiuF1rRbvQdVn0+/j2TxHr2cdmX1Br6dGMVznj/SrXUPBupyz2kU09tbNJA7LloyO4PWkM+dmkd0VHYlVztBPA+grt9K1nR/EPhCHw5r0osbqz3GwvmyUUk52vgZA7Ht0PUVxRWljR3JMSNIygsQozgAZJ+gpiOrsPhn4jvNThtpLI28DsN115itHtP8AEpB+bPbHXiua1GNItRuIoY5Yo4pGRY5WBYYODuI4zxzivavCmrDwz4BvDeSm6OkIH2jKH5wGWI55VgxII9MV4tqN2+o6nc3kqIktzK0rqgwoLEk4HpQDO3+D+t/2f4kl06U4i1CLC5/56JyPzG4flXt+a+V7K7m0+9gu7dis0DrIjY6EGvefAvj6DxeslvJAttfwqHaNH3JIvQsueevUHp60Ajqby7Gn6dd3jEBbaB5j/wABUmvldyZGLMcknJNe9fFbWBpfguW23Yl1BxAoB52D5n/QAfjXg2c8mgGM28c9q2PCcBufFOkxKM+Zewg/TeCayGPFdJ8P9q+LLW6kX91Yxy3kmOwjjLD9cUyTO8a3f2zxprE64KtdyYPXgMR/Sisa4laa4kkc5Z2LE+5NFIsj6GtO9vWvYrN3YFoYBBwOcLnGT361mVPE26Fk7g5FCEyYY529DSmPK5BHHao45QFCN1p4JB60xHrvwi8QifTJtDnb97bEywZ/ijP3gP8AdP6NXf6patqGj3tlGwV7m3khDHoCykV83aVqVzo2qW1/ZsRNA+4Ang+oPsRxX0ToGvWniLSYtRsj+7kzuQn5o2HVT7j9RzUlHh9z8O/E9s7KdGnlVeN8LK6n34NdPpnwcnutMgnvr82N4xzJAsQlVF4wM5+969q9b2g072oAxfDXhXTfC1iYNPjJkf8A1s74Mkp9z6egHFbYpMYFKKADFc/48try+8E6lbacrvcOq/IgyzqGBZQPpXQUdKAPmseHLrYkkxWJHhllOQzNGyEjY6gZQk4xkY+YetepeHPAsRQNcRRRH+z4o4L+wlILZ3byFI6srANuBzz0rvBZWwvvtogjF35flGcKA5TOdpPUipgMdKAMzV9CttU8P3mlECGO6jCs6DnIA2t7kbV6+leeWPwoltZ7kOiT3ENuxgnnCm2mkJIAZPvD5T/wEgHJ6V6xiigDzyP4VacRYgWqC3k2G+SaUvKhVT/q3GOpOCOnAI9K1fDngl9M1hdSnmg+0/OnlwwKoI2iNfmAz91ckdNxzXXZrh/iZ4zTQdJbTLGT/iZ3iYJU8wRnq2exPQfiaAPO/iX4kHiDxS6W7brOxBt4SDkMQfmcfU/oBXHEU8AgdeKYzYqiWNJGK3NKnTTfC+s3QbbcXQSyjGD90ne5z0/hUY96wi248DNTXk4+zw26oqhQWbHUk9z74oBFGiiipKCnI+xgR2ptHamgJHXDcdD0p0bkDFMQ7htPXtWhoemHV9ZtbAXENs077PNmOFT6+/HA7mgRb0DQ77xNqiafp0W+ZhlifuRr3Zj2FduLe8+FuoQXtjcjVNEuz5c+0gZdeGHGQGGDg/UGrFt4o8KeHUufDVkbxLF4zHcaraMPNkk7kY6r2z9cDFWbHS4/G1lZaZo9rPY+E7GQt58g/fXsvOSvp3yff8AgPQtJ1Wz1rT477T5lmt5BwRwVP91h2I9Kug55rxONr3QPGWpxeBTcXVtZrvuVYh0YLwwP94A5AP3uDXf+F/iJpfiERwzMlhfNhfJlf5XP+wx6/Q4P1oGdfRTTleGBBoBNADqKSigApwptKOlAC0Gorq4hsrZrm8mit7dBlpZmCKPxNeaeKfi1w9n4XVizZU3jIST/ANc1/wDZj+VAHTeOPHNv4PtFjRRNqU8e6GIj5UXON7+3HA74rzPQPDy+J7TU/FHiO/uWs4XJlW1AknkbjJI/hUAjHt6AVf0DTl1DXdG1jxvMb6z1RClqzzblWRT8qy9OvOB69e9Sa3P4u8PeJ9R8RCxht7S2dLZ1jULBNF0RSOC4xjnqCce1AHN+LPC9vo1pY6lpN6b7Sb8HyJmG1lYdVYev+BrlT8xr2xta03W/CqzadolpfaJbpi+0tV2T2jckyIR1HX09c9a8m8QjRzq7jw610bEgbftAG7PfHsPfmmJmfDtDEsRtUZNV3YyOWPVjmpZpMYjXBA6n1NQd6GCCig0UhhRRRQAVKD5n+96+tRUA4pgb/hUaF/aZl8SST/ZYULrBCmTO46IT2H+civUdX8UwWvhKz1+xt7i3vb23NlpdgxGIOcNIigdSMYOOeK8SVhx6j9a6HQvFs2m61YX2pQ/2mthEY7WGaUqsX90jjse1Aj1bRPDL6F4K1LSbArNr11Eq3JH/ACzklGACfRVJP5nvXIanpHhy48Waf4Xtma3S1jNtLfQx73ubg9A3bAOefqOgqzYeO00bwHc3SXKT6/q11M7hW5hJ4LsP93G0e/tWZ8OII9PXVPFt8u6DSoSsIbnfO3AGfXn/AMepWGbs0XjDwHd2ljp+qRatBPKYYLXiRtwGSNh5XA9GxVm1+MnkSNFrGiyJJGxR2t5PusOCCrDr7ZrH+FkU2p+J9U1+5lTzbaJ3EszYTzpM4JJ6f/XrUuNEfT9P8L+F7145rvUtTa9vgnzK6g55J6jH8jQBvW/xa8LzqDJNewE/37Yn9VJqZ/ip4TjGVv7lz6Czf+uK898Z6noc2rXOkW3he2tJluliS8jcoSocZOwAA56da2fEPhnw3JJ4lsNN0w2Vzolqlwt0k7MshK5KlT0oA2rn4y+HogTb2+ozt2HlrGP1JNYF78X9a1FX/sLR1hiX70pjadh79No/KvLg3Gc17X4T1DW77wf4VbQwZEhujbX8ShQDEOMnPoMfmKYrnJWHh7VvHFmur634higjlnNtbG8YsZH9FUEBeeOOvNa/hrSI9Cv4LuwjddX0eQwaxZs/mNLE3BliGOR0OB2/V8wttYsPGPh/TpFL6fdtqVh5ZyBg5dV+hz+dZ3irWriK48O+N9KdY7i8t/LuMcgyx8Mp9iOPwpDOw13wTHL4Y1rS9PdGh3i9tLdTk28uCzKPRWHIHYk1yml6hb/EPwqmh6zqK2OpadiWG6mbCSRjglhkAsBx69D61f1X4i2EUmkeJtKkX7RIDa3+ms+GZB8wOe205w3uPcV5fql5FqOq3d1a24top5mlWENuEYJzjPtTEX/EEumWGpyQeF7u9e0MIhmlkbb9oP8AEcD+E4HBrELhEIX756n0HpTS+3hTk/3qjJyeaBiUUUUgCiiigAooooAKKKKACnByBim0UwJM8cH8K15PE15L4Vg8PhIY7SKczlkUh5GPTcc84zWJTg5oEdjpus6cPAf/AAj8cxhu9Q1FWu5ZBhEhGMHd7Yz+ddnpd9F4g+NIlsWFzZaTZsluUbcHCpt4x6ljXjy+U2AWZffGRU0Blt5xJa3QRx0ZZCh/PigDpNe1PxBqvifTh4jjniuI5VSKOa38rapfPTAyPevQ/HOovqGg+MbK1EcM1hcQCZolAaaEqPvnvyT+AFeRXd3q17PFNdXVzcywACOSSXeUAORg545ofV9WaS9d727L3y7bklz++Ho3rQMzi+Oldv4c1dV+GXiTT2vvs00ckU8AEuxpMkBlHc9ORXE7QD8wxSOy54piNTw94hu/DWsRajZBDIgKsjjKyKeqkehq34j8Wya7aWtjBY2un6falmitrYHAZvvMSeSa53Io3HtSGPyONx/KkaQ4wBgUyikAZooooAKKKKACiiigB0ihZGUdASKbRRQAUUUUAFFFFABRRRQAUUUUwDOKXcfWiigBM0UUUAFFFFIAooooAKKKKACiiigAooooA//Z"/>
          <p:cNvSpPr>
            <a:spLocks noChangeAspect="1" noChangeArrowheads="1"/>
          </p:cNvSpPr>
          <p:nvPr/>
        </p:nvSpPr>
        <p:spPr bwMode="auto">
          <a:xfrm>
            <a:off x="459581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EAYABgAAD/2wBDAAoHBwkHBgoJCAkLCwoMDxkQDw4ODx4WFxIZJCAmJSMgIyIoLTkwKCo2KyIjMkQyNjs9QEBAJjBGS0U+Sjk/QD3/2wBDAQsLCw8NDx0QEB09KSMpPT09PT09PT09PT09PT09PT09PT09PT09PT09PT09PT09PT09PT09PT09PT09PT09PT3/wAARCAC0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xmiiigAooooAKKKKACipVh7yHA/Wr1lpl9eo76dp9xcLGMtJFEz7fxAp2Apw2VxOMxxkr/eJwv5nipxpqKu6a+tUP91SXb/x0EfrXT+HPAl34q8O6hqcd7me1do47UoSZGChuueMg8DHWk+GukabrPiz7Hq1uLiB7aQqjErhhjnjvjNIDm3t9Oj6XdzN67YAo/Mt/SomWy/haf8dteja14UtvD/gXURJZQvd6frCbLh4/mmhONuT3BDcj1Bq/rXidE+GNhq0Oi6RFPqbzW8gW2G2MDcMp3B47mgDylo7Uj5ZJlPYFAf61E0a5O2UMPoRXrtp4OtLq78C2MmlIYZLV7i/kWPG8ldwDsPf371geHvCuh6uniTVtVkuLLSrGfZAbdslcseMYOeNoA96YHnzIQf8ACm11F54ctL7xRBpXhW9bUknQFJJU8vDYJYHjsB196y9Z0PUdBvTa6rZSW0uMgOPvD1BHBH0oAy6KeUHY5PpTCMUWAKKKKQBRRRQAUUUUAFFFFABRRT44jJk5wq8k0AIkbSZ29qlwqx/uxls8tVmwjtrjUbeC6na3s2kUTSKNzIueTivVtR8C3EHw/wBS0nT4Vu/KvVvLKaMLuuY2X26sASPfAxTA8dGe/WvbPCGq6trvgrSRoVwkN7pV2sV3CMIksPqf+A4P1Dd68YkhaKRkkUq6khlIwVPcEdjXWfDnXoNG8QPBqMm3TdQha2utxwoBHBP05H/AqBHo+iXK/wDCT+L7Xwwbd3Wa3uYgCPLLn/WgHpjgjPY1knQ08O/GjSr22AGn6nJIyEHKhmRty5HHUgj2IrjdB16HwnrWrxWaHUoLqCS0hMZK7wT8rdM9O1aujaH48vtJ06xtoZLOzspTcW8lxtiaN+eQTlu54x3pDOv1rUpPEPw78UW02WvdMmaOUY67JNyvj3UfmDXIavDJN8FvC8UafPJeSqo9SWcD+dakPwo8QTPdSXniCCJ7rJuDGZXMpzk7vu7ufWpf+FMXTQxxnxFlY87FNs2F+g38UAdQ+tX1j4z1DTY5f+JXpGi+dJHsGDKFyCTjPT37VyFnqVj4R+Fulrq2mR6iNYnknkgeTaCOCGPHX7n51JJ8KfENmtz/AGb4gika5jMU4fzI/NQ9VY/NkfWmTzeP9A0hrC90m11KwjiMKEQpNsAGARtwePcUAR/CnR5VtdT123MMF3IGstOMxwnmkZPuew4z0NZ3xIuobPS9F8OG9/tC905Xa8uCxbDt/Bn2/TirXhrxjpcV94X066VtNsNIMks7SfN5k5UgMQBkdW6jjNcDqtx9v1W8u85+0TyS/XcxP9aYiiF71JJEyFVnR1LKGXcpB2nkH3Fdf8N/Bh8U615t1G39mWZDzkLnzG6iMfXqfb6iuv8AG0qan4GvNQ8QaZHp04uvL0eNxtnEfGQ3tgE46dPbLA8adNvfIPQ02tK4028sra3nurSaK3ul3xNIhAkXpkGqMke3BXJU96QyOiiikAUUUUAFFFFADkQu2B+NWYynmRiUN5GRuA6lc8/jimbdkYH8R54r1Xw54Y8IeKvCEZhjuLW+sov9KeFi0wbqWK8h1J6YHA4piHeOri30/RsWug6ZdaFdQINNvIE2tbvjksRySecdP5il+Huv6hYabb6LrBnsoNRjb+yL6RM7WPReeozgrn19CKdo2l6v4YsJI0jj8TeEr0fvBbfMyg9WVD09wO47EVkeINW0u58OWXhfwx/aF/Ob3zYvtCFXt/SJc88Z/CkMj8b6pY30U9prWk+T4qtpRD9otGAimH95h1JI6Drz26VZ8K/Ce71FVutdd7G3OCLZP9c4/wBo9E/U/Suw8GfD238P7b/Udt3qzZbzGO5YM9lz1P8AtHn0rtVXC4oAzNG8N6ToEITS7CG3PdwMu31Y8mtTGevWjFLQA3GO1OoooAKKTFGKAMrWvC2j+IEI1OwhlcjiUDbIPow5ryXxj8L7zQla80t3vbHksMZmi/3gPvD3A+or3DGKBkHgnPr6UAeFXfima80nR/D3hG1vLYIVkcI2ZZ5/UFf4QcnPH0AFdppvg2/8+y1DxV9p13V2kEcULSBreyHUs574+nJwMHrT/Gfw/M8h1rwyGtdWhPmGOFtnnepXHR/0Ncj4Y1XULrQbnw/oYuZPEGrXMjXc07kLFGMAtk9DgkE9evtQBF8R/FEnirXYdI0kNcWls5SJUGWuJehYY7dh7c965LWNEv8Aw9fCz1W2MMhUPtyCCD3BHBr13w5oGm6Do2pNoGoWjatbBYZtXu0HkROcZRCTt46cZ5IznoOY8UMviubRvDGjXw1fUbRZWlv5nCiZiNxVSeoGPf8AnTEeaSxeWRyCp5BHeo6vzQsm+0miaK4jchlbqrDgrVEjBNAxKKKKQBU1upL7toIXnBqGuh0jw5ealBpy2+1f7Sumto2I5BUKWb6ANTQFzQPBdz4k0iW40y/tJb+OQg6ezbZGUfxAnjn/ACazrK+1Twnra3EIls763PzJIpXjurA9VNdwfAelz6lc6Z4b1PU4dd08b912myOUA4LIwGVGeh//AF1qXj3MOkRSeOLKw8Q6VE4H9p2Eu+WA5AAY8bhng/rmgRmeJ/Hh1HSdN1TRtUutL1GBjFLpq5H3hkuOxHTGfX1HPU/DvwedFsf7U1JS+sXg3OX5MKHnbk/xHqx/Cue8K2reP/H1z4hvIPL0+xdVghI4yo/dr/wEfMfcivWAPxpDFxS0UUAGKM0e1KFJOAMk+lACUy4uIbS3kuLqaOCCMZeWVgqqPcmqOr+IdK0C3km1O9hiEecxK4aVj6BRzmvCfGXje88W3wMgMFjCT9ntgcgf7TerH9O1OwHrU/xS8JxTmI6hM4H/AC0S1crn27n8qw7341abFdBLHSbq4gB5lklWMt9FwePrXjJb3pd9FgufS3hrxVp/iqwNxp7sGTiWGQYeMn19R7jitnuDXzX4T8UTeFddhvo8vF9yeEHHmIeo+vce9ev618VvD+mWKSWcj6jPIu4QRDZs/wB9iPlPsMmkB22a8w+J/g2VfN8S6KXinVSLxYSQxBGDIMexw3qOfWm3Hj7xpFPYRy6JYWf9ozLHbQyITKQSMkjdkDnqRXqGFYFWRWU5BVhwR/hQB4vHFqPj3S7HS9FtItK8O6bGonlnf92JsZZif4sZOPrk4zTBrnhnwIjL4diXWdXAw+oXAxEg7hAO3Xp69TWb4r8NX2j+K5dAsZX+x386S20TS7Y3DHC7s8ZU5XJ9K09K8OeF/Cl8k/izWba9uojlbG0Uyojf7ZHX6cUxGJ41efV7yDxINJk0+11EBULvnzpEA3PjsDxj1xmuTukwwcdGGT9e9egeNde8L+IjcXI1DXbi9C4tY3jRLeLn7oXqBj8a5IWa3Xhu4u0b57WZUePHRWzhs/UY/KmHUxaKKKkYq8EHriu18V3c+gP4f06xllt7jTLJZXdGKss0vzt+OCBXNeHrE6l4h06zAz591HHj6sAf0q94zvv7R8Yatcg5V7pwvP8ACDtH6CmhM6bSfi7q8Efk6vDb6pCylGMi+XJtPUbl6jHqKdqfibwxD4O1O08OWV1Z3OpNGJoJWLIiqckqckc4Arzz6VueFNOGq+KNKtDystypceqr8x/QGgD3jwToq6B4VsbMgCYp5s5HeRuT+XA/Ct7POBmud8UeMLbwukERt5b7UbvP2azhHL9snHQZ9OTWLDaeOvEg33+oR+HrNjxb2q5mx7nOR+J/CkM70gjqMfUUdRxWJ4d8PzaEsom1rUtR8z+G7kDKvuo6j861b+/ttLsJ76+lEVtAu6Rz2H07k9AKAJ1BLAAZJ4rx74jfEea5vJdI0G4aG0iJSe4ibDTsOoBHRfp1+lUvFnxZv9Zjms9Jj+wWMilGY4aaRT6noufQfnXnZPYUxXHM5Zie57+tdBaaLpqaXY3t419di8Yx7bNkjWGQf8s3ZwfmIwRwODxmucPAByDmrVpqdzZRXEVvKRFcx+XNGeVcdsg8ZHY9RTsBs3Wn6FZXTw36a5YyxDLW8kccjP6Yb5QB74IqsdT0SIlYdBWWMH5XubuQuR77Co/Ss5rq4vI7a1knZ44vkiWR/ljBPqeg/SrU+jwW6/vNXsGfbISkLPIcqQAMhcfNng5xgHOKALk/i26WNYNKt7XSbcDGy0jw592kbLsfqaxWkeaR3kZndzlmYkkn1PvUQGV4yK25r3SksWi07Sz5mH33N1LvbaduNqjCggg4PoaQHoHwl0B9SuZfE+qTSzzRuYbbzWLHOMM5J68HaPTmvWK83+H3inRPD/gSxj1bVLa2kaSVljyXfaXOCVUEj8a9EtriO7t4p4W3RSqHQkEZB6cHkUhnC/GDRRf+F11KNczae4LcdY3IB/I4P514c/HAr6k1axGp6PfWLAEXNvJEM+pU4/XFfLTgqSpzkcHPrTQmAHmcb1GATyf0rovBy/a59R0w5Iv7CVFH/TRB5ifjlSPxrm+lb3gq7Wz8ZaNMx2ot5GGPsx2n+dUI5xhhiKK0NetTp+v39oQB5Fw8ePoxFFQUa/w4Xd480ts48t3kzjptjZv6VzszGSQuxyWJJNdH8N/+R3tOcEw3Cj6mCQCuaNMTACu2+E8HneOrZv8AnjBNIP8AvnH9a4oV3nwgIXxsPVrSUD/x00AdRPqFr4b+LOp33iKVokuYB9guXQuiLxkDHTABHH9a6d/iJ4ThGf7ZhYY/gikP/stbl7plnqdusOoWlvdRg5CTRhwD6jPSstPAvhlGyNCsM+8ef0PFIZg6h8YvDloG+xrd3z9tqiJfzbn9K868ZfEPUPFsMds8MdpZI28QRsWLNjgsx69fQV7rbaDpsJVbfTLONQw5S3QAe/SvnDxNqH9q+I9SvcLia4dlwMYXOF/QCmhMySxpuadT/JfyRLsbyixQPjgkAEjPrgj86YEfvRxjitKK1Q+Hbq5CHzFuoot2OilHbH4lR+VZwXmmhM1k0rTPs6PJr9qkjAHyxbzHb6gnb/Kq1zZw291Cpu/NgkwTLHC4wuecBgMn6ce9dF4emvjYAaLZWWn7B/pWsXhBK/7rsML/ALqAsazvFMEqXME7317f/aYfMF5dIVWYZIzGCSdvGOcH2FIZpS6LpcHhp9bsdO1G4hZtqNfSxoi8gFgifNIAc/MMAE4IOKyhcw6RbKY9PtXupU3GWdlm8vP92MHC9vvZP0rYn1zS5LC8tkW9n06J4/s9vc3W1gvl7doAB+6/zdcYGMVycMwjieMwRPuXaGdeVPqCO9ID1vwqBp+mWk9v8P72e8eNXN3I6ZkJ6vlh8oPUV6gpLKCVKkjkE5wa8q+GGo+K7+3iEN5ZT6VbSC3kiugTLGoAPyEDPQ4GSRXq4xSGOjx5qeu4V8savCLfV76L/nncSL+TGvqeMZlQ/wC0K+WtdcS67qEi9HuZGH4saEJmeelaGiOYta0+RQSUuomGOv3xWfitDRYzJqtkqfeNxGB7HcKsk0fiLCIfiDrQ9blm/PminfErn4h6zk/8t/6CipLK/gOdLfxvpLSfca4EZ5/vAr/WsmWEwTyQuMNGxU+xBxUdlcNaXsNwhw0MiyA+4Of6VseKIRH4nv2jGIp5PtEeOmxxvGPzoEzJMeBmum+HN8LDxzpbscLI7QHP+2pA/XFc4Ce3OPWpIbh7W5iuIeJIXWRCPVTkfypisfUidOtOzVTTb6PVNMtr6E5juI1kXn1FTzTR28Es077IYkMjseiqBkn8hUlHjPxc8R3lx4jfSY5mis7EKNkbEb5CoLM2OvUAelecscmtrxTqUWseJtR1C3LmG5naSPeMHaemR9Kxyh6jpTExuM10vh20l1vRNQ0SJd94GW9tIwOXZMrIo9yhz77ax9L0u71e/jsbCBprmU/KoHT3J7D3Ne+eDfBNn4SsiEInvpVxPckdf9lfRf50AkcF4Q+HWr3trqNvrMDWFjcxrt8zBkEyn5HC9gMsDnqDiuF1rRbvQdVn0+/j2TxHr2cdmX1Br6dGMVznj/SrXUPBupyz2kU09tbNJA7LloyO4PWkM+dmkd0VHYlVztBPA+grt9K1nR/EPhCHw5r0osbqz3GwvmyUUk52vgZA7Ht0PUVxRWljR3JMSNIygsQozgAZJ+gpiOrsPhn4jvNThtpLI28DsN115itHtP8AEpB+bPbHXiua1GNItRuIoY5Yo4pGRY5WBYYODuI4zxzivavCmrDwz4BvDeSm6OkIH2jKH5wGWI55VgxII9MV4tqN2+o6nc3kqIktzK0rqgwoLEk4HpQDO3+D+t/2f4kl06U4i1CLC5/56JyPzG4flXt+a+V7K7m0+9gu7dis0DrIjY6EGvefAvj6DxeslvJAttfwqHaNH3JIvQsueevUHp60Ajqby7Gn6dd3jEBbaB5j/wABUmvldyZGLMcknJNe9fFbWBpfguW23Yl1BxAoB52D5n/QAfjXg2c8mgGM28c9q2PCcBufFOkxKM+Zewg/TeCayGPFdJ8P9q+LLW6kX91Yxy3kmOwjjLD9cUyTO8a3f2zxprE64KtdyYPXgMR/Sisa4laa4kkc5Z2LE+5NFIsj6GtO9vWvYrN3YFoYBBwOcLnGT361mVPE26Fk7g5FCEyYY529DSmPK5BHHao45QFCN1p4JB60xHrvwi8QifTJtDnb97bEywZ/ijP3gP8AdP6NXf6patqGj3tlGwV7m3khDHoCykV83aVqVzo2qW1/ZsRNA+4Ang+oPsRxX0ToGvWniLSYtRsj+7kzuQn5o2HVT7j9RzUlHh9z8O/E9s7KdGnlVeN8LK6n34NdPpnwcnutMgnvr82N4xzJAsQlVF4wM5+969q9b2g072oAxfDXhXTfC1iYNPjJkf8A1s74Mkp9z6egHFbYpMYFKKADFc/48try+8E6lbacrvcOq/IgyzqGBZQPpXQUdKAPmseHLrYkkxWJHhllOQzNGyEjY6gZQk4xkY+YetepeHPAsRQNcRRRH+z4o4L+wlILZ3byFI6srANuBzz0rvBZWwvvtogjF35flGcKA5TOdpPUipgMdKAMzV9CttU8P3mlECGO6jCs6DnIA2t7kbV6+leeWPwoltZ7kOiT3ENuxgnnCm2mkJIAZPvD5T/wEgHJ6V6xiigDzyP4VacRYgWqC3k2G+SaUvKhVT/q3GOpOCOnAI9K1fDngl9M1hdSnmg+0/OnlwwKoI2iNfmAz91ckdNxzXXZrh/iZ4zTQdJbTLGT/iZ3iYJU8wRnq2exPQfiaAPO/iX4kHiDxS6W7brOxBt4SDkMQfmcfU/oBXHEU8AgdeKYzYqiWNJGK3NKnTTfC+s3QbbcXQSyjGD90ne5z0/hUY96wi248DNTXk4+zw26oqhQWbHUk9z74oBFGiiipKCnI+xgR2ptHamgJHXDcdD0p0bkDFMQ7htPXtWhoemHV9ZtbAXENs077PNmOFT6+/HA7mgRb0DQ77xNqiafp0W+ZhlifuRr3Zj2FduLe8+FuoQXtjcjVNEuz5c+0gZdeGHGQGGDg/UGrFt4o8KeHUufDVkbxLF4zHcaraMPNkk7kY6r2z9cDFWbHS4/G1lZaZo9rPY+E7GQt58g/fXsvOSvp3yff8AgPQtJ1Wz1rT477T5lmt5BwRwVP91h2I9Kug55rxONr3QPGWpxeBTcXVtZrvuVYh0YLwwP94A5AP3uDXf+F/iJpfiERwzMlhfNhfJlf5XP+wx6/Q4P1oGdfRTTleGBBoBNADqKSigApwptKOlAC0Gorq4hsrZrm8mit7dBlpZmCKPxNeaeKfi1w9n4XVizZU3jIST/ANc1/wDZj+VAHTeOPHNv4PtFjRRNqU8e6GIj5UXON7+3HA74rzPQPDy+J7TU/FHiO/uWs4XJlW1AknkbjJI/hUAjHt6AVf0DTl1DXdG1jxvMb6z1RClqzzblWRT8qy9OvOB69e9Sa3P4u8PeJ9R8RCxht7S2dLZ1jULBNF0RSOC4xjnqCce1AHN+LPC9vo1pY6lpN6b7Sb8HyJmG1lYdVYev+BrlT8xr2xta03W/CqzadolpfaJbpi+0tV2T2jckyIR1HX09c9a8m8QjRzq7jw610bEgbftAG7PfHsPfmmJmfDtDEsRtUZNV3YyOWPVjmpZpMYjXBA6n1NQd6GCCig0UhhRRRQAVKD5n+96+tRUA4pgb/hUaF/aZl8SST/ZYULrBCmTO46IT2H+civUdX8UwWvhKz1+xt7i3vb23NlpdgxGIOcNIigdSMYOOeK8SVhx6j9a6HQvFs2m61YX2pQ/2mthEY7WGaUqsX90jjse1Aj1bRPDL6F4K1LSbArNr11Eq3JH/ACzklGACfRVJP5nvXIanpHhy48Waf4Xtma3S1jNtLfQx73ubg9A3bAOefqOgqzYeO00bwHc3SXKT6/q11M7hW5hJ4LsP93G0e/tWZ8OII9PXVPFt8u6DSoSsIbnfO3AGfXn/AMepWGbs0XjDwHd2ljp+qRatBPKYYLXiRtwGSNh5XA9GxVm1+MnkSNFrGiyJJGxR2t5PusOCCrDr7ZrH+FkU2p+J9U1+5lTzbaJ3EszYTzpM4JJ6f/XrUuNEfT9P8L+F7145rvUtTa9vgnzK6g55J6jH8jQBvW/xa8LzqDJNewE/37Yn9VJqZ/ip4TjGVv7lz6Czf+uK898Z6noc2rXOkW3he2tJluliS8jcoSocZOwAA56da2fEPhnw3JJ4lsNN0w2Vzolqlwt0k7MshK5KlT0oA2rn4y+HogTb2+ozt2HlrGP1JNYF78X9a1FX/sLR1hiX70pjadh79No/KvLg3Gc17X4T1DW77wf4VbQwZEhujbX8ShQDEOMnPoMfmKYrnJWHh7VvHFmur634higjlnNtbG8YsZH9FUEBeeOOvNa/hrSI9Cv4LuwjddX0eQwaxZs/mNLE3BliGOR0OB2/V8wttYsPGPh/TpFL6fdtqVh5ZyBg5dV+hz+dZ3irWriK48O+N9KdY7i8t/LuMcgyx8Mp9iOPwpDOw13wTHL4Y1rS9PdGh3i9tLdTk28uCzKPRWHIHYk1yml6hb/EPwqmh6zqK2OpadiWG6mbCSRjglhkAsBx69D61f1X4i2EUmkeJtKkX7RIDa3+ms+GZB8wOe205w3uPcV5fql5FqOq3d1a24top5mlWENuEYJzjPtTEX/EEumWGpyQeF7u9e0MIhmlkbb9oP8AEcD+E4HBrELhEIX756n0HpTS+3hTk/3qjJyeaBiUUUUgCiiigAooooAKKKKACnByBim0UwJM8cH8K15PE15L4Vg8PhIY7SKczlkUh5GPTcc84zWJTg5oEdjpus6cPAf/AAj8cxhu9Q1FWu5ZBhEhGMHd7Yz+ddnpd9F4g+NIlsWFzZaTZsluUbcHCpt4x6ljXjy+U2AWZffGRU0Blt5xJa3QRx0ZZCh/PigDpNe1PxBqvifTh4jjniuI5VSKOa38rapfPTAyPevQ/HOovqGg+MbK1EcM1hcQCZolAaaEqPvnvyT+AFeRXd3q17PFNdXVzcywACOSSXeUAORg545ofV9WaS9d727L3y7bklz++Ho3rQMzi+Oldv4c1dV+GXiTT2vvs00ckU8AEuxpMkBlHc9ORXE7QD8wxSOy54piNTw94hu/DWsRajZBDIgKsjjKyKeqkehq34j8Wya7aWtjBY2un6falmitrYHAZvvMSeSa53Io3HtSGPyONx/KkaQ4wBgUyikAZooooAKKKKACiiigB0ihZGUdASKbRRQAUUUUAFFFFABRRRQAUUUUwDOKXcfWiigBM0UUUAFFFFIAooooAKKKKACiiigAooooA//Z"/>
          <p:cNvSpPr>
            <a:spLocks noChangeAspect="1" noChangeArrowheads="1"/>
          </p:cNvSpPr>
          <p:nvPr/>
        </p:nvSpPr>
        <p:spPr bwMode="auto">
          <a:xfrm>
            <a:off x="4748213"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994" name="Picture 10" descr="http://ts1.mm.bing.net/th?&amp;id=HN.607996262251301387&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86200"/>
            <a:ext cx="28289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501829"/>
      </p:ext>
    </p:extLst>
  </p:cSld>
  <p:clrMapOvr>
    <a:masterClrMapping/>
  </p:clrMapOvr>
  <p:transition spd="slow">
    <p:cov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MLK Jr. Assassinated </a:t>
            </a:r>
            <a:endParaRPr lang="en-US" dirty="0"/>
          </a:p>
        </p:txBody>
      </p:sp>
      <p:sp>
        <p:nvSpPr>
          <p:cNvPr id="3" name="Content Placeholder 2"/>
          <p:cNvSpPr>
            <a:spLocks noGrp="1"/>
          </p:cNvSpPr>
          <p:nvPr>
            <p:ph sz="half" idx="1"/>
          </p:nvPr>
        </p:nvSpPr>
        <p:spPr/>
        <p:txBody>
          <a:bodyPr/>
          <a:lstStyle/>
          <a:p>
            <a:r>
              <a:rPr lang="en-US" dirty="0" smtClean="0"/>
              <a:t>April 4, 1968 in Memphis Tennessee </a:t>
            </a:r>
          </a:p>
        </p:txBody>
      </p:sp>
      <p:sp>
        <p:nvSpPr>
          <p:cNvPr id="4" name="Content Placeholder 3"/>
          <p:cNvSpPr>
            <a:spLocks noGrp="1"/>
          </p:cNvSpPr>
          <p:nvPr>
            <p:ph sz="half" idx="2"/>
          </p:nvPr>
        </p:nvSpPr>
        <p:spPr>
          <a:xfrm>
            <a:off x="5257800" y="5410200"/>
            <a:ext cx="3675888" cy="777240"/>
          </a:xfrm>
        </p:spPr>
        <p:txBody>
          <a:bodyPr/>
          <a:lstStyle/>
          <a:p>
            <a:r>
              <a:rPr lang="en-US" dirty="0" smtClean="0"/>
              <a:t>James Earl Ray </a:t>
            </a:r>
            <a:endParaRPr lang="en-US" dirty="0"/>
          </a:p>
        </p:txBody>
      </p:sp>
      <p:pic>
        <p:nvPicPr>
          <p:cNvPr id="40962" name="Picture 2" descr="http://blackbluedog.com/wp-content/uploads/2012/06/james_earl_r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295400"/>
            <a:ext cx="3609975" cy="391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2303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Origins of the Cold War</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764023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normAutofit/>
          </a:bodyPr>
          <a:lstStyle/>
          <a:p>
            <a:pPr lvl="0"/>
            <a:r>
              <a:rPr lang="en-US" b="1" i="1" dirty="0"/>
              <a:t>The Cold War lasted from the end of World War II until the collapse of the Soviet Union.</a:t>
            </a:r>
            <a:endParaRPr lang="en-US" dirty="0"/>
          </a:p>
          <a:p>
            <a:pPr lvl="0"/>
            <a:r>
              <a:rPr lang="en-US" b="1" i="1" dirty="0"/>
              <a:t>The United States and the Soviet Union represented starkly different fundamental values. The United States represented democratic political institutions and a generally free market economic system. The Soviet Union was a totalitarian government with a communist (socialist) economic system.</a:t>
            </a:r>
            <a:endParaRPr lang="en-US" dirty="0"/>
          </a:p>
          <a:p>
            <a:endParaRPr lang="en-US" dirty="0"/>
          </a:p>
        </p:txBody>
      </p:sp>
    </p:spTree>
    <p:extLst>
      <p:ext uri="{BB962C8B-B14F-4D97-AF65-F5344CB8AC3E}">
        <p14:creationId xmlns:p14="http://schemas.microsoft.com/office/powerpoint/2010/main" val="128134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824</TotalTime>
  <Words>2019</Words>
  <Application>Microsoft Office PowerPoint</Application>
  <PresentationFormat>On-screen Show (4:3)</PresentationFormat>
  <Paragraphs>258</Paragraphs>
  <Slides>75</Slides>
  <Notes>0</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Apothecary</vt:lpstr>
      <vt:lpstr>Unit 9 </vt:lpstr>
      <vt:lpstr>Post War Outcomes</vt:lpstr>
      <vt:lpstr>Germany</vt:lpstr>
      <vt:lpstr>Con’t </vt:lpstr>
      <vt:lpstr>Japan </vt:lpstr>
      <vt:lpstr>Berlin Airlift</vt:lpstr>
      <vt:lpstr>PowerPoint Presentation</vt:lpstr>
      <vt:lpstr>Origins of the Cold War</vt:lpstr>
      <vt:lpstr>PowerPoint Presentation</vt:lpstr>
      <vt:lpstr>Truman Doctrine</vt:lpstr>
      <vt:lpstr>NATO vs Warsaw </vt:lpstr>
      <vt:lpstr>China</vt:lpstr>
      <vt:lpstr>Korean War- 1950-1953</vt:lpstr>
      <vt:lpstr>Con’t</vt:lpstr>
      <vt:lpstr>PowerPoint Presentation</vt:lpstr>
      <vt:lpstr>Con’t </vt:lpstr>
      <vt:lpstr>President Eisenhower </vt:lpstr>
      <vt:lpstr>Threat of Nuclear War</vt:lpstr>
      <vt:lpstr>President John F. Kennedy </vt:lpstr>
      <vt:lpstr>JFK  </vt:lpstr>
      <vt:lpstr>US vs Cuba </vt:lpstr>
      <vt:lpstr>Con’t </vt:lpstr>
      <vt:lpstr>Cuban Missile Crisis- 1962</vt:lpstr>
      <vt:lpstr>Cold War on the Home Front </vt:lpstr>
      <vt:lpstr>PowerPoint Presentation</vt:lpstr>
      <vt:lpstr>McCarthyism </vt:lpstr>
      <vt:lpstr>Spies </vt:lpstr>
      <vt:lpstr>Con’t   </vt:lpstr>
      <vt:lpstr>Culture </vt:lpstr>
      <vt:lpstr>JFK Assassinated </vt:lpstr>
      <vt:lpstr>VP Lyndon Johnson being sworn in on Air force One </vt:lpstr>
      <vt:lpstr>“Umbrella Man” </vt:lpstr>
      <vt:lpstr>Vietnam War (1954-75)</vt:lpstr>
      <vt:lpstr>Con’t </vt:lpstr>
      <vt:lpstr>Con’t</vt:lpstr>
      <vt:lpstr>Public Opinion on Vietnam </vt:lpstr>
      <vt:lpstr>Student Activism </vt:lpstr>
      <vt:lpstr>Counterculture </vt:lpstr>
      <vt:lpstr>Woodstock </vt:lpstr>
      <vt:lpstr>Nixon Elected President </vt:lpstr>
      <vt:lpstr>Détente </vt:lpstr>
      <vt:lpstr>Vietnamization</vt:lpstr>
      <vt:lpstr>Cambodia</vt:lpstr>
      <vt:lpstr>Protests</vt:lpstr>
      <vt:lpstr>Fall of Vietnam</vt:lpstr>
      <vt:lpstr>Watergate Scandal </vt:lpstr>
      <vt:lpstr>Con’t</vt:lpstr>
      <vt:lpstr>Con’t</vt:lpstr>
      <vt:lpstr>Virginia during Cold War </vt:lpstr>
      <vt:lpstr>Military forces during Cold War </vt:lpstr>
      <vt:lpstr>Internal problems of the Soviet Union </vt:lpstr>
      <vt:lpstr>President Ronald Reagan </vt:lpstr>
      <vt:lpstr>Selected post-Cold War era goals and policies </vt:lpstr>
      <vt:lpstr>President George H. W. Bush, 1989–1993</vt:lpstr>
      <vt:lpstr>Tension in the Middle East</vt:lpstr>
      <vt:lpstr>  Persian Gulf War of 1990–1991 </vt:lpstr>
      <vt:lpstr>Operation Desert Storm </vt:lpstr>
      <vt:lpstr>Persian Gulf War </vt:lpstr>
      <vt:lpstr>President William J. Clinton, 1993–2001 </vt:lpstr>
      <vt:lpstr>NATO action in former Yugoslavia </vt:lpstr>
      <vt:lpstr>President George W. Bush, 2001–2009 </vt:lpstr>
      <vt:lpstr>War in Afghanistan </vt:lpstr>
      <vt:lpstr>War in Iraq </vt:lpstr>
      <vt:lpstr>Civil Rights </vt:lpstr>
      <vt:lpstr>  Brown v. Board of Education- 1954 </vt:lpstr>
      <vt:lpstr>Little Rock 9</vt:lpstr>
      <vt:lpstr>Civil Rights Movements </vt:lpstr>
      <vt:lpstr>Jr. and his wife Coretta being arrested in Alabama</vt:lpstr>
      <vt:lpstr>PowerPoint Presentation</vt:lpstr>
      <vt:lpstr>Civil Rights in VA </vt:lpstr>
      <vt:lpstr>1963 March on Washington </vt:lpstr>
      <vt:lpstr>Civil Rights Act of 1964 </vt:lpstr>
      <vt:lpstr>Voting Rights Act of 1965 </vt:lpstr>
      <vt:lpstr>Beyond Civil Rights </vt:lpstr>
      <vt:lpstr>MLK Jr. Assassinated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9</dc:title>
  <dc:creator>staff</dc:creator>
  <cp:lastModifiedBy>staff</cp:lastModifiedBy>
  <cp:revision>34</cp:revision>
  <dcterms:created xsi:type="dcterms:W3CDTF">2015-11-19T15:01:50Z</dcterms:created>
  <dcterms:modified xsi:type="dcterms:W3CDTF">2017-11-15T16:23:19Z</dcterms:modified>
</cp:coreProperties>
</file>