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79"/>
  </p:handoutMasterIdLst>
  <p:sldIdLst>
    <p:sldId id="256" r:id="rId2"/>
    <p:sldId id="287" r:id="rId3"/>
    <p:sldId id="257" r:id="rId4"/>
    <p:sldId id="258" r:id="rId5"/>
    <p:sldId id="259" r:id="rId6"/>
    <p:sldId id="260" r:id="rId7"/>
    <p:sldId id="262" r:id="rId8"/>
    <p:sldId id="263" r:id="rId9"/>
    <p:sldId id="264" r:id="rId10"/>
    <p:sldId id="266" r:id="rId11"/>
    <p:sldId id="267" r:id="rId12"/>
    <p:sldId id="332" r:id="rId13"/>
    <p:sldId id="268" r:id="rId14"/>
    <p:sldId id="269" r:id="rId15"/>
    <p:sldId id="270" r:id="rId16"/>
    <p:sldId id="271" r:id="rId17"/>
    <p:sldId id="272" r:id="rId18"/>
    <p:sldId id="286" r:id="rId19"/>
    <p:sldId id="273" r:id="rId20"/>
    <p:sldId id="274" r:id="rId21"/>
    <p:sldId id="275" r:id="rId22"/>
    <p:sldId id="343" r:id="rId23"/>
    <p:sldId id="276" r:id="rId24"/>
    <p:sldId id="277" r:id="rId25"/>
    <p:sldId id="278" r:id="rId26"/>
    <p:sldId id="280" r:id="rId27"/>
    <p:sldId id="282" r:id="rId28"/>
    <p:sldId id="283" r:id="rId29"/>
    <p:sldId id="284" r:id="rId30"/>
    <p:sldId id="285" r:id="rId31"/>
    <p:sldId id="345" r:id="rId32"/>
    <p:sldId id="344" r:id="rId33"/>
    <p:sldId id="290" r:id="rId34"/>
    <p:sldId id="291" r:id="rId35"/>
    <p:sldId id="294" r:id="rId36"/>
    <p:sldId id="295" r:id="rId37"/>
    <p:sldId id="296" r:id="rId38"/>
    <p:sldId id="298" r:id="rId39"/>
    <p:sldId id="297" r:id="rId40"/>
    <p:sldId id="299" r:id="rId41"/>
    <p:sldId id="300" r:id="rId42"/>
    <p:sldId id="301" r:id="rId43"/>
    <p:sldId id="302" r:id="rId44"/>
    <p:sldId id="303" r:id="rId45"/>
    <p:sldId id="333" r:id="rId46"/>
    <p:sldId id="334" r:id="rId47"/>
    <p:sldId id="335" r:id="rId48"/>
    <p:sldId id="304" r:id="rId49"/>
    <p:sldId id="305" r:id="rId50"/>
    <p:sldId id="336" r:id="rId51"/>
    <p:sldId id="337" r:id="rId52"/>
    <p:sldId id="338" r:id="rId53"/>
    <p:sldId id="306" r:id="rId54"/>
    <p:sldId id="308" r:id="rId55"/>
    <p:sldId id="309" r:id="rId56"/>
    <p:sldId id="310" r:id="rId57"/>
    <p:sldId id="311" r:id="rId58"/>
    <p:sldId id="312" r:id="rId59"/>
    <p:sldId id="314" r:id="rId60"/>
    <p:sldId id="315" r:id="rId61"/>
    <p:sldId id="316" r:id="rId62"/>
    <p:sldId id="317" r:id="rId63"/>
    <p:sldId id="318" r:id="rId64"/>
    <p:sldId id="320" r:id="rId65"/>
    <p:sldId id="326" r:id="rId66"/>
    <p:sldId id="321" r:id="rId67"/>
    <p:sldId id="339" r:id="rId68"/>
    <p:sldId id="322" r:id="rId69"/>
    <p:sldId id="328" r:id="rId70"/>
    <p:sldId id="340" r:id="rId71"/>
    <p:sldId id="329" r:id="rId72"/>
    <p:sldId id="342" r:id="rId73"/>
    <p:sldId id="330" r:id="rId74"/>
    <p:sldId id="331" r:id="rId75"/>
    <p:sldId id="323" r:id="rId76"/>
    <p:sldId id="324" r:id="rId77"/>
    <p:sldId id="32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A0ACA0-F5B5-4E6D-983B-590BFA305BDF}" type="datetimeFigureOut">
              <a:rPr lang="en-US" smtClean="0"/>
              <a:t>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A39119-ECB8-44AA-A529-F73735222615}" type="slidenum">
              <a:rPr lang="en-US" smtClean="0"/>
              <a:t>‹#›</a:t>
            </a:fld>
            <a:endParaRPr lang="en-US"/>
          </a:p>
        </p:txBody>
      </p:sp>
    </p:spTree>
    <p:extLst>
      <p:ext uri="{BB962C8B-B14F-4D97-AF65-F5344CB8AC3E}">
        <p14:creationId xmlns:p14="http://schemas.microsoft.com/office/powerpoint/2010/main" val="20971823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C313C7-AFCF-4179-ADBB-A9AA0EA379A5}" type="datetimeFigureOut">
              <a:rPr lang="en-US" smtClean="0"/>
              <a:pPr/>
              <a:t>3/1/2018</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3F90A12-3C29-45ED-AABC-B4A9174C9DC2}"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313C7-AFCF-4179-ADBB-A9AA0EA379A5}"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90A12-3C29-45ED-AABC-B4A9174C9D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C313C7-AFCF-4179-ADBB-A9AA0EA379A5}"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53F90A12-3C29-45ED-AABC-B4A9174C9DC2}"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313C7-AFCF-4179-ADBB-A9AA0EA379A5}" type="datetimeFigureOut">
              <a:rPr lang="en-US" smtClean="0"/>
              <a:pPr/>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90A12-3C29-45ED-AABC-B4A9174C9D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313C7-AFCF-4179-ADBB-A9AA0EA379A5}" type="datetimeFigureOut">
              <a:rPr lang="en-US" smtClean="0"/>
              <a:pPr/>
              <a:t>3/1/2018</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3F90A12-3C29-45ED-AABC-B4A9174C9DC2}"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C313C7-AFCF-4179-ADBB-A9AA0EA379A5}"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90A12-3C29-45ED-AABC-B4A9174C9D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C313C7-AFCF-4179-ADBB-A9AA0EA379A5}" type="datetimeFigureOut">
              <a:rPr lang="en-US" smtClean="0"/>
              <a:pPr/>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90A12-3C29-45ED-AABC-B4A9174C9D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C313C7-AFCF-4179-ADBB-A9AA0EA379A5}" type="datetimeFigureOut">
              <a:rPr lang="en-US" smtClean="0"/>
              <a:pPr/>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90A12-3C29-45ED-AABC-B4A9174C9D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313C7-AFCF-4179-ADBB-A9AA0EA379A5}" type="datetimeFigureOut">
              <a:rPr lang="en-US" smtClean="0"/>
              <a:pPr/>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90A12-3C29-45ED-AABC-B4A9174C9D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C313C7-AFCF-4179-ADBB-A9AA0EA379A5}"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90A12-3C29-45ED-AABC-B4A9174C9DC2}"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AC313C7-AFCF-4179-ADBB-A9AA0EA379A5}" type="datetimeFigureOut">
              <a:rPr lang="en-US" smtClean="0"/>
              <a:pPr/>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90A12-3C29-45ED-AABC-B4A9174C9DC2}"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AC313C7-AFCF-4179-ADBB-A9AA0EA379A5}" type="datetimeFigureOut">
              <a:rPr lang="en-US" smtClean="0"/>
              <a:pPr/>
              <a:t>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3F90A12-3C29-45ED-AABC-B4A9174C9DC2}"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docid=T_dgJb58TjDenM&amp;tbnid=9tWOQ8Zdum4FpM:&amp;ved=0CAUQjRw&amp;url=http://www.zikibay.com/history/&amp;ei=HAavU8DMC4GyyATni4HIDg&amp;bvm=bv.69837884,d.aWw&amp;psig=AFQjCNGNXtvaTV_FCAf-mRywuydMWJpDpQ&amp;ust=1404065650073377"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docid=GxFpnDHFSOgKoM&amp;tbnid=ivQBM_zonVHrfM:&amp;ved=0CAUQjRw&amp;url=http://en.wikipedia.org/wiki/John_Brown_(abolitionist)&amp;ei=AgavU4nbDteoyATPj4LwDQ&amp;bvm=bv.69837884,d.aWw&amp;psig=AFQjCNGNXtvaTV_FCAf-mRywuydMWJpDpQ&amp;ust=1404065650073377"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docid=O3dNKrWKcYGzVM&amp;tbnid=J0u6u6rkphCQBM:&amp;ved=0CAUQjRw&amp;url=http://www.whitehouse.gov/about/presidents/abrahamlincoln&amp;ei=OAavU4HQO4OuyATqjICQDQ&amp;bvm=bv.69837884,d.aWw&amp;psig=AFQjCNHP8H-gJGv_OGdYQ7Fx4mkxbJN6QA&amp;ust=1404065717058775"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docid=fMxgH5VQMne69M&amp;tbnid=FROf1EdM3pESGM:&amp;ved=0CAUQjRw&amp;url=http://www.britannica.com/EBchecked/media/97040/Jefferson-Davis&amp;ei=aQavU-GxNc6gyASeooKIAw&amp;bvm=bv.69837884,d.aWw&amp;psig=AFQjCNEqCeQy-qtnC70tGDSJsBYJIVgnYQ&amp;ust=1404065753606333"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docid=C-Hs-F0ps5IIoM&amp;tbnid=dCkCZdSinqE9TM:&amp;ved=0CAUQjRw&amp;url=http://en.wikipedia.org/wiki/Battle_of_Fort_Sumter&amp;ei=mQavU4WfEc2hyATH8IGoDg&amp;bvm=bv.69837884,d.aWw&amp;psig=AFQjCNGUr4V_Tlnbj6LxEvQerhWU4bJyuw&amp;ust=140406581307629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docid=Bk7ACeZSo5SCgM&amp;tbnid=kXnZ9nZFMG0PpM:&amp;ved=0CAUQjRw&amp;url=http://www.whiteheaddna.com/miltry_recs/cvlwar/mil_cvlwar_map.html&amp;ei=5B6vU8mLE4ikyAT4hYLwBw&amp;bvm=bv.69837884,d.aWw&amp;psig=AFQjCNH42wmRYsVldKEY64vPBH4XD2RyZA&amp;ust=140407202547677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source=images&amp;cd=&amp;cad=rja&amp;uact=8&amp;docid=Co9J3-ZgBxejJM&amp;tbnid=1p_SAHl40hSu8M&amp;ved=0CAgQjRw&amp;url=http://www.carlisle.army.mil/AHEC/AHM/civilwarimagery/Civil_War_Nurses.cfm&amp;ei=zAavU_mzA5SxyASqkYHICg&amp;psig=AFQjCNG3QBygayscdcmPadH47CXQj51YrA&amp;ust=1404065868131677"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docid=lei4bL07IOixVM&amp;tbnid=K9aojVR94Ts3HM:&amp;ved=0CAUQjRw&amp;url=http://utc.iath.virginia.edu/interpret/exhibits/winship/winship.html&amp;ei=9QSvU5naM5CZyAT3s4Fo&amp;bvm=bv.69837884,d.aWw&amp;psig=AFQjCNHdfMM4XZS1PHLmT0p279dMXPxZCA&amp;ust=140406539477192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source=images&amp;cd=&amp;cad=rja&amp;uact=8&amp;docid=yUlZ3Co0kr8pHM&amp;tbnid=OmCFGdMejUzgKM:&amp;ved=0CAUQjRw&amp;url=http://www.sonofthesouth.net/leefoundation/Stonewall_Jackson.htm&amp;ei=hAevU8yYK4yoyASy2YDwBw&amp;bvm=bv.69837884,d.aWw&amp;psig=AFQjCNEwktTiNMQeOx2Pns9k9HElhxWhdQ&amp;ust=1404066037769273"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source=images&amp;cd=&amp;cad=rja&amp;uact=8&amp;docid=Wo9cgYUZBTeHIM&amp;tbnid=TU-Wd8DsjbyXaM:&amp;ved=0CAUQjRw&amp;url=http://jarosebrock.wordpress.com/union/henry-halleck/george-b-mcclellan-draft/&amp;ei=nQevU8r-HcuGyATexIGgCA&amp;bvm=bv.69837884,d.aWw&amp;psig=AFQjCNEHnWm_pgRKz3brslRK_rlCSbDvHw&amp;ust=1404066072929547"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source=images&amp;cd=&amp;cad=rja&amp;uact=8&amp;docid=fG-V8p4gBGZy2M&amp;tbnid=MgvN3xghsxJV5M:&amp;ved=0CAgQjRw&amp;url=http://en.wikipedia.org/wiki/Robert_E._Lee&amp;ei=7hqvU-zhD8mryATRloHYAg&amp;psig=AFQjCNGWArf_AcEPz3enfA1u8rbPY8RRNg&amp;ust=1404071022382330"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docid=eQW1iCnpJzjDXM&amp;tbnid=ZSF7vQbmAnMbCM:&amp;ved=0CAUQjRw&amp;url=http://www.npr.org/2012/09/17/161248814/antietam-a-savage-day-in-american-history&amp;ei=nCGuU-CMGZKyyASluoCQCw&amp;bvm=bv.69837884,d.aWw&amp;psig=AFQjCNHEdjyaIrYtZofIWNMrPiA5vp7bjQ&amp;ust=1404007190244349"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source=images&amp;cd=&amp;cad=rja&amp;uact=8&amp;docid=EPDTt67qlVX5-M&amp;tbnid=emtbg-8uuux1KM&amp;ved=0CAgQjRw&amp;url=http://www.huffingtonpost.com/2013/07/03/battle-of-gettysburg-150th-anniversary-images_n_3541851.html&amp;ei=4gevU4S9ItStyATDmIKYDw&amp;psig=AFQjCNEA8nUrCQnlTQ3CQIGNMl2tiqshzA&amp;ust=140406614662086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google.com/url?sa=i&amp;rct=j&amp;q=&amp;esrc=s&amp;source=images&amp;cd=&amp;cad=rja&amp;uact=8&amp;docid=J_xm8fciHc-q4M&amp;tbnid=xQZydxZpNOuU8M:&amp;ved=0CAUQjRw&amp;url=http://www.sfmuseum.net/bio/sherman.html&amp;ei=PwmvU-2ALJCHyATZ-YCADg&amp;bvm=bv.69837884,d.b2U&amp;psig=AFQjCNE4l5X4ddeOGlNa3-JdrWusOKqIBw&amp;ust=140406648975471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docid=bmZtJaePq4YOSM&amp;tbnid=_i2bbjzvI5F7PM:&amp;ved=0CAUQjRw&amp;url=http://historymartinez.wordpress.com/2010/12/10/caning-of-charles-sumner-powerpoint/&amp;ei=IQWvU9noBYGGyAT-lILwAQ&amp;bvm=bv.69837884,d.aWw&amp;psig=AFQjCNEiNDvSoLsSNTKtsmTcZDLt_Wkqig&amp;ust=140406543123177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google.com/url?sa=i&amp;rct=j&amp;q=&amp;esrc=s&amp;source=images&amp;cd=&amp;cad=rja&amp;uact=8&amp;docid=Rq-_qlVudHTZHM&amp;tbnid=kKtu2oeRtTXN1M:&amp;ved=0CAUQjRw&amp;url=http://storiesofusa.com/american-civil-war-timeline-battlefields-1854-1865/&amp;ei=WQmvU-WAIY-jyASN04HQBw&amp;bvm=bv.69837884,d.b2U&amp;psig=AFQjCNEd8WtPd7V2UK0ugu67myLdMcjRZA&amp;ust=1404066512667259"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source=images&amp;cd=&amp;cad=rja&amp;uact=8&amp;docid=WY8oqAzx7y2T-M&amp;tbnid=8YIeLOHylQ2aUM:&amp;ved=0CAUQjRw&amp;url=http://en.wikipedia.org/wiki/Battle_of_Atlanta&amp;ei=lQmvU63dDpCUyASfvoCQAg&amp;bvm=bv.69837884,d.b2U&amp;psig=AFQjCNF3e9_zw5aQVIKoS1WWct6joJF9UQ&amp;ust=1404066575757955"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source=images&amp;cd=&amp;cad=rja&amp;uact=8&amp;docid=F05_W2n2qA-o7M&amp;tbnid=jfSI7PeAT6S8PM:&amp;ved=0CAUQjRw&amp;url=http://infernalmachine.co.uk/detroit-and-the-coming-future/&amp;ei=6xmvU6ODCcycyATMuoKQBQ&amp;bvm=bv.69837884,d.b2U&amp;psig=AFQjCNF3e9_zw5aQVIKoS1WWct6joJF9UQ&amp;ust=1404066575757955"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docid=e_rg4U6_xK4QCM&amp;tbnid=xT7fX-DKRmG9yM:&amp;ved=0CAUQjRw&amp;url=http://en.wikipedia.org/wiki/Harriet_Tubman&amp;ei=UgWvU_74D5CYyASW3YHwAw&amp;bvm=bv.69837884,d.aWw&amp;psig=AFQjCNH7EcAIg7JpinqXFH-GzBzqmwFNeA&amp;ust=1404065470669633"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amp;esrc=s&amp;source=images&amp;cd=&amp;cad=rja&amp;uact=8&amp;docid=WuU9WABnGl58hM&amp;tbnid=smbehftfLuy4UM:&amp;ved=0CAUQjRw&amp;url=http://www.whitehouse.gov/about/presidents/andrewjohnson&amp;ei=OxuvU5uiH9SyyASgzYKABQ&amp;bvm=bv.69837884,d.aWw&amp;psig=AFQjCNG7P2Gpj8f_nN92Bu8amGhuTQ41qg&amp;ust=1404071091580840"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Hon._James_Buchanan_-_NARA_-_528318-crop.jpg"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source=images&amp;cd=&amp;cad=rja&amp;uact=8&amp;docid=YYzoFVvHnlZNCM&amp;tbnid=IR64jOGisrHLgM:&amp;ved=0CAUQjRw&amp;url=http://kids.britannica.com/comptons/art-145440/Carl-Schurz-depicted-as-a-carpetbagger-political-cartoon-in-Harpers&amp;ei=fByvU6mMHZeyyAT4qYLQCw&amp;bvm=bv.69837884,d.aWw&amp;psig=AFQjCNFewpa8omrFb2cPtuTDFfLLgPkXIA&amp;ust=1404071370314827" TargetMode="Externa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4.bp.blogspot.com/-cqgjLZNl5U4/TmBPYKtNHZI/AAAAAAAAAAs/vGYKNM8dnpI/s1600/kkk.jpg"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en.wikipedia.org/wiki/File:Kkk-carpetbagger-cartoon.jp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source=images&amp;cd=&amp;cad=rja&amp;uact=8&amp;docid=ZTKWmnLMPnm-HM&amp;tbnid=5LJP972i827kiM&amp;ved=0CAgQjRw&amp;url=http://www.maps.com/ref_map.aspx?pid=11379&amp;ei=ih6vU9b_BdKnyASSv4CoDw&amp;psig=AFQjCNGWbfb2STCIAdEjJGgfV-ZLhiOVWw&amp;ust=1404071946175444"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source=images&amp;cd=&amp;cad=rja&amp;uact=8&amp;docid=NMqc_Nll55yXzM&amp;tbnid=aKWgT_GZ39bnpM:&amp;ved=0CAUQjRw&amp;url=http://www.whitehouse.gov/about/presidents/rutherfordbhayes&amp;ei=vh6vU7Qm0pXIBPSEgNgL&amp;bvm=bv.69837884,d.aWw&amp;psig=AFQjCNEBX3eCgnMtbNF-KtWHQv9JWnFNDg&amp;ust=1404071985266346"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docid=_nD9XlRFxheQfM&amp;tbnid=rbFiePcjRVF8uM:&amp;ved=0CAUQjRw&amp;url=http://en.wikipedia.org/wiki/Dred_Scott_v._Sandford&amp;ei=hwWvU6bkNsKTyASm54CgCg&amp;bvm=bv.69837884,d.aWw&amp;psig=AFQjCNFq-glRK5pY-6UHA-poDdu0vqd1Dw&amp;ust=140406552546970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docid=3bJOwokomPGDqM&amp;tbnid=az6ml8MlEvQdeM:&amp;ved=0CAUQjRw&amp;url=http://www.ustavprava.cz/blog/2014/02/sen-usa-ve-kterych-si-mali-cerni-chlapci-divky-podavaji-ruce-bilymi-detmi-jako-bratri-sestry/&amp;ei=qwWvU-TzFsuOyATMsYHoAQ&amp;bvm=bv.69837884,d.aWw&amp;psig=AFQjCNFbrwRrXaZ4EaEOfY8BbEGLp_yyyQ&amp;ust=1404065565162752"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War and Reconstruction </a:t>
            </a:r>
            <a:endParaRPr lang="en-US" dirty="0"/>
          </a:p>
        </p:txBody>
      </p:sp>
      <p:sp>
        <p:nvSpPr>
          <p:cNvPr id="3" name="Subtitle 2"/>
          <p:cNvSpPr>
            <a:spLocks noGrp="1"/>
          </p:cNvSpPr>
          <p:nvPr>
            <p:ph type="subTitle" idx="1"/>
          </p:nvPr>
        </p:nvSpPr>
        <p:spPr/>
        <p:txBody>
          <a:bodyPr/>
          <a:lstStyle/>
          <a:p>
            <a:r>
              <a:rPr lang="en-US" dirty="0" smtClean="0"/>
              <a:t>Unit 5 </a:t>
            </a:r>
            <a:endParaRPr lang="en-US" dirty="0"/>
          </a:p>
        </p:txBody>
      </p:sp>
    </p:spTree>
    <p:extLst>
      <p:ext uri="{BB962C8B-B14F-4D97-AF65-F5344CB8AC3E}">
        <p14:creationId xmlns:p14="http://schemas.microsoft.com/office/powerpoint/2010/main" val="19223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Lincoln-Douglas Debates (1858)</a:t>
            </a:r>
            <a:endParaRPr lang="en-US" dirty="0"/>
          </a:p>
        </p:txBody>
      </p:sp>
      <p:sp>
        <p:nvSpPr>
          <p:cNvPr id="6" name="Content Placeholder 5"/>
          <p:cNvSpPr>
            <a:spLocks noGrp="1"/>
          </p:cNvSpPr>
          <p:nvPr>
            <p:ph idx="1"/>
          </p:nvPr>
        </p:nvSpPr>
        <p:spPr/>
        <p:txBody>
          <a:bodyPr>
            <a:normAutofit/>
          </a:bodyPr>
          <a:lstStyle/>
          <a:p>
            <a:r>
              <a:rPr lang="en-US" sz="2800" dirty="0" smtClean="0"/>
              <a:t>S. Douglas vs Lincoln for senate seat in Illinois </a:t>
            </a:r>
          </a:p>
          <a:p>
            <a:r>
              <a:rPr lang="en-US" sz="2800" dirty="0" smtClean="0"/>
              <a:t>Lincoln- "A </a:t>
            </a:r>
            <a:r>
              <a:rPr lang="en-US" sz="2800" dirty="0"/>
              <a:t>house divided cannot stand. I believe this government cannot endure; permanently half slave and half free</a:t>
            </a:r>
            <a:r>
              <a:rPr lang="en-US" sz="2800" dirty="0" smtClean="0"/>
              <a:t>.”</a:t>
            </a:r>
          </a:p>
          <a:p>
            <a:r>
              <a:rPr lang="en-US" sz="2800" dirty="0" smtClean="0"/>
              <a:t>Lincoln has debates turned into a book </a:t>
            </a:r>
          </a:p>
        </p:txBody>
      </p:sp>
    </p:spTree>
    <p:extLst>
      <p:ext uri="{BB962C8B-B14F-4D97-AF65-F5344CB8AC3E}">
        <p14:creationId xmlns:p14="http://schemas.microsoft.com/office/powerpoint/2010/main" val="32740448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Harper’s Ferry </a:t>
            </a:r>
            <a:endParaRPr lang="en-US" dirty="0"/>
          </a:p>
        </p:txBody>
      </p:sp>
      <p:sp>
        <p:nvSpPr>
          <p:cNvPr id="3" name="Content Placeholder 2"/>
          <p:cNvSpPr>
            <a:spLocks noGrp="1"/>
          </p:cNvSpPr>
          <p:nvPr>
            <p:ph sz="half" idx="1"/>
          </p:nvPr>
        </p:nvSpPr>
        <p:spPr/>
        <p:txBody>
          <a:bodyPr/>
          <a:lstStyle/>
          <a:p>
            <a:r>
              <a:rPr lang="en-US" dirty="0" smtClean="0"/>
              <a:t>John Brown (again) </a:t>
            </a:r>
          </a:p>
          <a:p>
            <a:pPr marL="742950" lvl="2" indent="-342900">
              <a:buClr>
                <a:schemeClr val="accent1"/>
              </a:buClr>
              <a:buSzPct val="75000"/>
              <a:buFont typeface="Wingdings" pitchFamily="2" charset="2"/>
              <a:buChar char=""/>
            </a:pPr>
            <a:r>
              <a:rPr lang="en-US" dirty="0"/>
              <a:t>Wants to lead southern slaves in rebellion to allow them to establish a black free state </a:t>
            </a:r>
            <a:endParaRPr lang="en-US" dirty="0" smtClean="0"/>
          </a:p>
          <a:p>
            <a:r>
              <a:rPr lang="en-US" dirty="0" smtClean="0"/>
              <a:t>Oct. 1859- seized arsenal forced to surrender </a:t>
            </a:r>
          </a:p>
          <a:p>
            <a:r>
              <a:rPr lang="en-US" dirty="0" smtClean="0"/>
              <a:t>Hung but seen as a martyr in the North </a:t>
            </a:r>
          </a:p>
          <a:p>
            <a:endParaRPr lang="en-US" dirty="0" smtClean="0"/>
          </a:p>
        </p:txBody>
      </p:sp>
      <p:sp>
        <p:nvSpPr>
          <p:cNvPr id="4" name="Content Placeholder 3"/>
          <p:cNvSpPr>
            <a:spLocks noGrp="1"/>
          </p:cNvSpPr>
          <p:nvPr>
            <p:ph sz="half" idx="2"/>
          </p:nvPr>
        </p:nvSpPr>
        <p:spPr/>
        <p:txBody>
          <a:bodyPr/>
          <a:lstStyle/>
          <a:p>
            <a:endParaRPr lang="en-US"/>
          </a:p>
        </p:txBody>
      </p:sp>
      <p:pic>
        <p:nvPicPr>
          <p:cNvPr id="13314" name="Picture 2" descr="http://www.zikibay.com/history/scaffol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2" y="3200400"/>
            <a:ext cx="514349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0162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2290" name="Picture 2" descr="http://upload.wikimedia.org/wikipedia/commons/9/90/John_Brown_-_Treason_broadside,_1859.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33" y="80962"/>
            <a:ext cx="8820999" cy="639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388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Nominating Conventions of 1860</a:t>
            </a:r>
            <a:endParaRPr lang="en-US" dirty="0"/>
          </a:p>
        </p:txBody>
      </p:sp>
      <p:sp>
        <p:nvSpPr>
          <p:cNvPr id="6" name="Content Placeholder 5"/>
          <p:cNvSpPr>
            <a:spLocks noGrp="1"/>
          </p:cNvSpPr>
          <p:nvPr>
            <p:ph idx="1"/>
          </p:nvPr>
        </p:nvSpPr>
        <p:spPr/>
        <p:txBody>
          <a:bodyPr/>
          <a:lstStyle/>
          <a:p>
            <a:r>
              <a:rPr lang="en-US" sz="2800" dirty="0" smtClean="0"/>
              <a:t>Democratic party split in two </a:t>
            </a:r>
          </a:p>
          <a:p>
            <a:pPr lvl="1"/>
            <a:r>
              <a:rPr lang="en-US" sz="2400" dirty="0" smtClean="0"/>
              <a:t>Douglas nominated for Northern portion </a:t>
            </a:r>
          </a:p>
          <a:p>
            <a:pPr lvl="1"/>
            <a:r>
              <a:rPr lang="en-US" sz="2400" dirty="0" smtClean="0"/>
              <a:t>Platform? Popular Sovereignty </a:t>
            </a:r>
          </a:p>
          <a:p>
            <a:r>
              <a:rPr lang="en-US" sz="2800" dirty="0" smtClean="0"/>
              <a:t>Republican party nominated Lincoln </a:t>
            </a:r>
          </a:p>
          <a:p>
            <a:pPr lvl="1"/>
            <a:r>
              <a:rPr lang="en-US" sz="2400" dirty="0" smtClean="0"/>
              <a:t>Platform? Non-extension of slavery, tariffs, Pacific Railroad</a:t>
            </a:r>
            <a:endParaRPr lang="en-US" dirty="0"/>
          </a:p>
        </p:txBody>
      </p:sp>
    </p:spTree>
    <p:extLst>
      <p:ext uri="{BB962C8B-B14F-4D97-AF65-F5344CB8AC3E}">
        <p14:creationId xmlns:p14="http://schemas.microsoft.com/office/powerpoint/2010/main" val="3933884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Lincoln won with only 40% of the vote </a:t>
            </a:r>
          </a:p>
          <a:p>
            <a:r>
              <a:rPr lang="en-US" dirty="0" smtClean="0"/>
              <a:t>Democrats still in control over both houses and majority on Supreme Court </a:t>
            </a:r>
          </a:p>
          <a:p>
            <a:r>
              <a:rPr lang="en-US" b="1" dirty="0" smtClean="0"/>
              <a:t>The </a:t>
            </a:r>
            <a:r>
              <a:rPr lang="en-US" b="1" dirty="0"/>
              <a:t>election of Lincoln was followed by the secession of several Southern states that feared Lincoln would try to abolish slavery </a:t>
            </a:r>
            <a:endParaRPr lang="en-US" dirty="0" smtClean="0"/>
          </a:p>
          <a:p>
            <a:endParaRPr lang="en-US" dirty="0"/>
          </a:p>
        </p:txBody>
      </p:sp>
      <p:pic>
        <p:nvPicPr>
          <p:cNvPr id="14338" name="Picture 2" descr="http://www.whitehouse.gov/sites/default/files/first-family/masthead_image/16al_header_sm.jpg?125087786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750" y="4102318"/>
            <a:ext cx="4826250" cy="27241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4238262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States Secede </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SC first to call for convention to question idea of secession </a:t>
            </a:r>
          </a:p>
          <a:p>
            <a:r>
              <a:rPr lang="en-US" dirty="0" smtClean="0"/>
              <a:t>Dec. 1860- Unanimous vote to secede </a:t>
            </a:r>
          </a:p>
          <a:p>
            <a:r>
              <a:rPr lang="en-US" dirty="0" smtClean="0"/>
              <a:t>Buchanan’s “lame-duck” period </a:t>
            </a:r>
          </a:p>
          <a:p>
            <a:r>
              <a:rPr lang="en-US" dirty="0" smtClean="0"/>
              <a:t>Confederate States of America formed </a:t>
            </a:r>
          </a:p>
          <a:p>
            <a:r>
              <a:rPr lang="en-US" b="1" dirty="0" smtClean="0"/>
              <a:t>Jefferson Davis </a:t>
            </a:r>
            <a:r>
              <a:rPr lang="en-US" b="1" dirty="0"/>
              <a:t>is a US senator who became the president of the Confederate States of America</a:t>
            </a:r>
            <a:endParaRPr lang="en-US" dirty="0"/>
          </a:p>
        </p:txBody>
      </p:sp>
      <p:sp>
        <p:nvSpPr>
          <p:cNvPr id="6" name="Content Placeholder 5"/>
          <p:cNvSpPr>
            <a:spLocks noGrp="1"/>
          </p:cNvSpPr>
          <p:nvPr>
            <p:ph sz="half" idx="2"/>
          </p:nvPr>
        </p:nvSpPr>
        <p:spPr>
          <a:xfrm>
            <a:off x="6705600" y="6262906"/>
            <a:ext cx="2438400" cy="563563"/>
          </a:xfrm>
        </p:spPr>
        <p:txBody>
          <a:bodyPr>
            <a:normAutofit fontScale="85000" lnSpcReduction="20000"/>
          </a:bodyPr>
          <a:lstStyle/>
          <a:p>
            <a:pPr marL="0" indent="0">
              <a:buNone/>
            </a:pPr>
            <a:r>
              <a:rPr lang="en-US" dirty="0" smtClean="0"/>
              <a:t>Davis </a:t>
            </a:r>
            <a:endParaRPr lang="en-US" dirty="0"/>
          </a:p>
        </p:txBody>
      </p:sp>
      <p:pic>
        <p:nvPicPr>
          <p:cNvPr id="15362" name="Picture 2" descr="http://media-2.web.britannica.com/eb-media/61/79361-004-EA002AF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33600"/>
            <a:ext cx="32480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23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for Secession </a:t>
            </a:r>
            <a:endParaRPr lang="en-US" dirty="0"/>
          </a:p>
        </p:txBody>
      </p:sp>
      <p:sp>
        <p:nvSpPr>
          <p:cNvPr id="5" name="Content Placeholder 4"/>
          <p:cNvSpPr>
            <a:spLocks noGrp="1"/>
          </p:cNvSpPr>
          <p:nvPr>
            <p:ph idx="1"/>
          </p:nvPr>
        </p:nvSpPr>
        <p:spPr/>
        <p:txBody>
          <a:bodyPr>
            <a:normAutofit/>
          </a:bodyPr>
          <a:lstStyle/>
          <a:p>
            <a:r>
              <a:rPr lang="en-US" sz="2800" dirty="0" smtClean="0"/>
              <a:t>S. said N. had too much political power </a:t>
            </a:r>
          </a:p>
          <a:p>
            <a:r>
              <a:rPr lang="en-US" sz="2800" dirty="0" smtClean="0"/>
              <a:t>Slavery heart of the issue </a:t>
            </a:r>
          </a:p>
          <a:p>
            <a:r>
              <a:rPr lang="en-US" sz="2800" dirty="0" smtClean="0"/>
              <a:t>Crittenden Amendments </a:t>
            </a:r>
          </a:p>
          <a:p>
            <a:pPr lvl="1"/>
            <a:r>
              <a:rPr lang="en-US" sz="2400" b="1" dirty="0" smtClean="0"/>
              <a:t>Failed</a:t>
            </a:r>
            <a:endParaRPr lang="en-US" sz="2400" dirty="0"/>
          </a:p>
        </p:txBody>
      </p:sp>
    </p:spTree>
    <p:extLst>
      <p:ext uri="{BB962C8B-B14F-4D97-AF65-F5344CB8AC3E}">
        <p14:creationId xmlns:p14="http://schemas.microsoft.com/office/powerpoint/2010/main" val="3267683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Early Presidency </a:t>
            </a:r>
            <a:endParaRPr lang="en-US" dirty="0"/>
          </a:p>
        </p:txBody>
      </p:sp>
      <p:sp>
        <p:nvSpPr>
          <p:cNvPr id="3" name="Content Placeholder 2"/>
          <p:cNvSpPr>
            <a:spLocks noGrp="1"/>
          </p:cNvSpPr>
          <p:nvPr>
            <p:ph idx="1"/>
          </p:nvPr>
        </p:nvSpPr>
        <p:spPr/>
        <p:txBody>
          <a:bodyPr/>
          <a:lstStyle/>
          <a:p>
            <a:r>
              <a:rPr lang="en-US" sz="2800" dirty="0" smtClean="0"/>
              <a:t>Inaugural speech </a:t>
            </a:r>
          </a:p>
          <a:p>
            <a:pPr lvl="1"/>
            <a:r>
              <a:rPr lang="en-US" sz="2400" dirty="0"/>
              <a:t>Vowed to preserve the Union; to "hold, occupy, and possess" Federal property in </a:t>
            </a:r>
            <a:r>
              <a:rPr lang="en-US" sz="2400" dirty="0" smtClean="0"/>
              <a:t>the South</a:t>
            </a:r>
            <a:r>
              <a:rPr lang="en-US" sz="2400" dirty="0"/>
              <a:t>; -- "Physically speaking, we cannot separate</a:t>
            </a:r>
            <a:r>
              <a:rPr lang="en-US" sz="2400" dirty="0" smtClean="0"/>
              <a:t>"</a:t>
            </a:r>
          </a:p>
          <a:p>
            <a:r>
              <a:rPr lang="en-US" sz="2800" dirty="0" smtClean="0"/>
              <a:t>South regarded speech as a declaration of war</a:t>
            </a:r>
          </a:p>
          <a:p>
            <a:pPr lvl="1"/>
            <a:endParaRPr lang="en-US" dirty="0"/>
          </a:p>
        </p:txBody>
      </p:sp>
    </p:spTree>
    <p:extLst>
      <p:ext uri="{BB962C8B-B14F-4D97-AF65-F5344CB8AC3E}">
        <p14:creationId xmlns:p14="http://schemas.microsoft.com/office/powerpoint/2010/main" val="8589258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Civil War</a:t>
            </a:r>
            <a:endParaRPr lang="en-US" dirty="0"/>
          </a:p>
        </p:txBody>
      </p:sp>
      <p:sp>
        <p:nvSpPr>
          <p:cNvPr id="5" name="Text Placeholder 4"/>
          <p:cNvSpPr>
            <a:spLocks noGrp="1"/>
          </p:cNvSpPr>
          <p:nvPr>
            <p:ph type="body" idx="1"/>
          </p:nvPr>
        </p:nvSpPr>
        <p:spPr/>
        <p:txBody>
          <a:bodyPr>
            <a:normAutofit/>
          </a:bodyPr>
          <a:lstStyle/>
          <a:p>
            <a:r>
              <a:rPr lang="en-US" sz="2800" dirty="0" smtClean="0"/>
              <a:t>1861-1865</a:t>
            </a:r>
            <a:endParaRPr lang="en-US" sz="2800" dirty="0"/>
          </a:p>
        </p:txBody>
      </p:sp>
    </p:spTree>
    <p:extLst>
      <p:ext uri="{BB962C8B-B14F-4D97-AF65-F5344CB8AC3E}">
        <p14:creationId xmlns:p14="http://schemas.microsoft.com/office/powerpoint/2010/main" val="306216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Fort Sumter </a:t>
            </a:r>
            <a:endParaRPr lang="en-US" dirty="0"/>
          </a:p>
        </p:txBody>
      </p:sp>
      <p:sp>
        <p:nvSpPr>
          <p:cNvPr id="3" name="Content Placeholder 2"/>
          <p:cNvSpPr>
            <a:spLocks noGrp="1"/>
          </p:cNvSpPr>
          <p:nvPr>
            <p:ph sz="half" idx="1"/>
          </p:nvPr>
        </p:nvSpPr>
        <p:spPr>
          <a:xfrm>
            <a:off x="457200" y="1600200"/>
            <a:ext cx="4038600" cy="4876800"/>
          </a:xfrm>
        </p:spPr>
        <p:txBody>
          <a:bodyPr>
            <a:normAutofit fontScale="92500" lnSpcReduction="10000"/>
          </a:bodyPr>
          <a:lstStyle/>
          <a:p>
            <a:r>
              <a:rPr lang="en-US" dirty="0" smtClean="0"/>
              <a:t>Charleston Harbor (SC) </a:t>
            </a:r>
          </a:p>
          <a:p>
            <a:pPr lvl="1"/>
            <a:r>
              <a:rPr lang="en-US" dirty="0" smtClean="0"/>
              <a:t>Major Robert Anderson </a:t>
            </a:r>
          </a:p>
          <a:p>
            <a:r>
              <a:rPr lang="en-US" dirty="0" smtClean="0"/>
              <a:t>Supplies sent to soldiers in Ft. Sumter- seen as act of aggression by the south. </a:t>
            </a:r>
          </a:p>
          <a:p>
            <a:r>
              <a:rPr lang="en-US" dirty="0" smtClean="0"/>
              <a:t>April 12, 1861- Fort attacked </a:t>
            </a:r>
          </a:p>
          <a:p>
            <a:r>
              <a:rPr lang="en-US" b="1" dirty="0"/>
              <a:t>*This was the opening confrontation of the Civil War </a:t>
            </a:r>
            <a:endParaRPr lang="en-US" b="1" dirty="0" smtClean="0"/>
          </a:p>
          <a:p>
            <a:pPr marL="0" indent="0">
              <a:buNone/>
            </a:pPr>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6386" name="Picture 2" descr="http://upload.wikimedia.org/wikipedia/commons/0/05/Sumt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90800"/>
            <a:ext cx="454342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06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Road to the Civil War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5246496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Attack provokes North </a:t>
            </a:r>
          </a:p>
          <a:p>
            <a:r>
              <a:rPr lang="en-US" b="1" dirty="0" smtClean="0"/>
              <a:t> </a:t>
            </a:r>
            <a:r>
              <a:rPr lang="en-US" b="1" dirty="0"/>
              <a:t>President Lincoln’s call for federal troops in 1861 is another cause of the Civil War </a:t>
            </a:r>
          </a:p>
          <a:p>
            <a:r>
              <a:rPr lang="en-US" b="1" dirty="0" smtClean="0"/>
              <a:t>As </a:t>
            </a:r>
            <a:r>
              <a:rPr lang="en-US" b="1" dirty="0"/>
              <a:t>President of the US during the Civil War- he insisted that </a:t>
            </a:r>
            <a:r>
              <a:rPr lang="en-US" b="1" dirty="0" smtClean="0"/>
              <a:t>the </a:t>
            </a:r>
            <a:r>
              <a:rPr lang="en-US" b="1" dirty="0"/>
              <a:t>Union be held together- by force if necessary </a:t>
            </a:r>
            <a:endParaRPr lang="en-US" b="1" dirty="0" smtClean="0"/>
          </a:p>
          <a:p>
            <a:r>
              <a:rPr lang="en-US" dirty="0" smtClean="0"/>
              <a:t>Virginia secedes (April 17, 1861)</a:t>
            </a:r>
            <a:endParaRPr lang="en-US" dirty="0"/>
          </a:p>
        </p:txBody>
      </p:sp>
    </p:spTree>
    <p:extLst>
      <p:ext uri="{BB962C8B-B14F-4D97-AF65-F5344CB8AC3E}">
        <p14:creationId xmlns:p14="http://schemas.microsoft.com/office/powerpoint/2010/main" val="15853232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 Slave States </a:t>
            </a:r>
            <a:endParaRPr lang="en-US" dirty="0"/>
          </a:p>
        </p:txBody>
      </p:sp>
      <p:sp>
        <p:nvSpPr>
          <p:cNvPr id="3" name="Content Placeholder 2"/>
          <p:cNvSpPr>
            <a:spLocks noGrp="1"/>
          </p:cNvSpPr>
          <p:nvPr>
            <p:ph idx="1"/>
          </p:nvPr>
        </p:nvSpPr>
        <p:spPr/>
        <p:txBody>
          <a:bodyPr/>
          <a:lstStyle/>
          <a:p>
            <a:r>
              <a:rPr lang="en-US" dirty="0" smtClean="0"/>
              <a:t>MO, KY, MD, WV, DE </a:t>
            </a:r>
          </a:p>
          <a:p>
            <a:r>
              <a:rPr lang="en-US" dirty="0" smtClean="0"/>
              <a:t>WV created in mid-1861</a:t>
            </a:r>
          </a:p>
          <a:p>
            <a:r>
              <a:rPr lang="en-US" dirty="0" smtClean="0"/>
              <a:t>Agreed to fight to preserve union (not slavery)</a:t>
            </a:r>
          </a:p>
          <a:p>
            <a:r>
              <a:rPr lang="en-US" dirty="0" smtClean="0"/>
              <a:t>“5 Civilized Tribes” join confederacy </a:t>
            </a:r>
            <a:endParaRPr lang="en-US" dirty="0"/>
          </a:p>
        </p:txBody>
      </p:sp>
    </p:spTree>
    <p:extLst>
      <p:ext uri="{BB962C8B-B14F-4D97-AF65-F5344CB8AC3E}">
        <p14:creationId xmlns:p14="http://schemas.microsoft.com/office/powerpoint/2010/main" val="2728774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8914" name="Picture 2" descr="http://www.whiteheaddna.com/miltry_recs/cvlwar/images/map186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1" y="0"/>
            <a:ext cx="906369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275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Confederate Assets and Disadvantages </a:t>
            </a:r>
            <a:endParaRPr lang="en-US" dirty="0"/>
          </a:p>
        </p:txBody>
      </p:sp>
      <p:sp>
        <p:nvSpPr>
          <p:cNvPr id="3" name="Content Placeholder 2"/>
          <p:cNvSpPr>
            <a:spLocks noGrp="1"/>
          </p:cNvSpPr>
          <p:nvPr>
            <p:ph sz="half" idx="1"/>
          </p:nvPr>
        </p:nvSpPr>
        <p:spPr/>
        <p:txBody>
          <a:bodyPr/>
          <a:lstStyle/>
          <a:p>
            <a:r>
              <a:rPr lang="en-US" sz="3200" dirty="0" smtClean="0"/>
              <a:t>Assets :</a:t>
            </a:r>
          </a:p>
          <a:p>
            <a:pPr lvl="1"/>
            <a:r>
              <a:rPr lang="en-US" sz="2800" dirty="0" smtClean="0"/>
              <a:t>Fight defensively (less troops)</a:t>
            </a:r>
          </a:p>
          <a:p>
            <a:pPr lvl="1"/>
            <a:r>
              <a:rPr lang="en-US" sz="2800" dirty="0" smtClean="0"/>
              <a:t>Talented officers </a:t>
            </a:r>
          </a:p>
          <a:p>
            <a:endParaRPr lang="en-US" dirty="0"/>
          </a:p>
        </p:txBody>
      </p:sp>
      <p:sp>
        <p:nvSpPr>
          <p:cNvPr id="4" name="Content Placeholder 3"/>
          <p:cNvSpPr>
            <a:spLocks noGrp="1"/>
          </p:cNvSpPr>
          <p:nvPr>
            <p:ph sz="half" idx="2"/>
          </p:nvPr>
        </p:nvSpPr>
        <p:spPr/>
        <p:txBody>
          <a:bodyPr/>
          <a:lstStyle/>
          <a:p>
            <a:r>
              <a:rPr lang="en-US" sz="3200" smtClean="0"/>
              <a:t>Disadvantages</a:t>
            </a:r>
            <a:endParaRPr lang="en-US" sz="3200" dirty="0" smtClean="0"/>
          </a:p>
          <a:p>
            <a:pPr lvl="1"/>
            <a:r>
              <a:rPr lang="en-US" sz="2800" dirty="0" smtClean="0"/>
              <a:t>Not enough industry </a:t>
            </a:r>
          </a:p>
          <a:p>
            <a:pPr lvl="1"/>
            <a:r>
              <a:rPr lang="en-US" sz="2800" dirty="0" smtClean="0"/>
              <a:t>Breakdown of transportation </a:t>
            </a:r>
          </a:p>
          <a:p>
            <a:pPr lvl="1"/>
            <a:endParaRPr lang="en-US" dirty="0"/>
          </a:p>
        </p:txBody>
      </p:sp>
    </p:spTree>
    <p:extLst>
      <p:ext uri="{BB962C8B-B14F-4D97-AF65-F5344CB8AC3E}">
        <p14:creationId xmlns:p14="http://schemas.microsoft.com/office/powerpoint/2010/main" val="928057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Northern Advantages </a:t>
            </a:r>
            <a:endParaRPr lang="en-US" dirty="0"/>
          </a:p>
        </p:txBody>
      </p:sp>
      <p:sp>
        <p:nvSpPr>
          <p:cNvPr id="6" name="Content Placeholder 5"/>
          <p:cNvSpPr>
            <a:spLocks noGrp="1"/>
          </p:cNvSpPr>
          <p:nvPr>
            <p:ph idx="1"/>
          </p:nvPr>
        </p:nvSpPr>
        <p:spPr/>
        <p:txBody>
          <a:bodyPr>
            <a:normAutofit/>
          </a:bodyPr>
          <a:lstStyle/>
          <a:p>
            <a:r>
              <a:rPr lang="en-US" sz="2800" dirty="0" smtClean="0"/>
              <a:t>Larger pop. </a:t>
            </a:r>
          </a:p>
          <a:p>
            <a:r>
              <a:rPr lang="en-US" sz="2800" dirty="0" smtClean="0"/>
              <a:t>Most of the nations wealth and manufacturing and railroads</a:t>
            </a:r>
          </a:p>
          <a:p>
            <a:r>
              <a:rPr lang="en-US" sz="2800" dirty="0" smtClean="0"/>
              <a:t>Controlled the sea </a:t>
            </a:r>
          </a:p>
        </p:txBody>
      </p:sp>
    </p:spTree>
    <p:extLst>
      <p:ext uri="{BB962C8B-B14F-4D97-AF65-F5344CB8AC3E}">
        <p14:creationId xmlns:p14="http://schemas.microsoft.com/office/powerpoint/2010/main" val="32398114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Confederacy </a:t>
            </a:r>
            <a:endParaRPr lang="en-US" dirty="0"/>
          </a:p>
        </p:txBody>
      </p:sp>
      <p:sp>
        <p:nvSpPr>
          <p:cNvPr id="3" name="Content Placeholder 2"/>
          <p:cNvSpPr>
            <a:spLocks noGrp="1"/>
          </p:cNvSpPr>
          <p:nvPr>
            <p:ph idx="1"/>
          </p:nvPr>
        </p:nvSpPr>
        <p:spPr/>
        <p:txBody>
          <a:bodyPr>
            <a:normAutofit/>
          </a:bodyPr>
          <a:lstStyle/>
          <a:p>
            <a:r>
              <a:rPr lang="en-US" sz="2800" dirty="0" smtClean="0"/>
              <a:t>Their constitution mainly copied from Union </a:t>
            </a:r>
            <a:endParaRPr lang="en-US" sz="2800" dirty="0"/>
          </a:p>
          <a:p>
            <a:r>
              <a:rPr lang="en-US" sz="2800" dirty="0" smtClean="0"/>
              <a:t>Davis wanted strong central gov’t (bitterly opposed) </a:t>
            </a:r>
          </a:p>
          <a:p>
            <a:r>
              <a:rPr lang="en-US" sz="2800" dirty="0" smtClean="0"/>
              <a:t>Almost impeached </a:t>
            </a:r>
          </a:p>
        </p:txBody>
      </p:sp>
    </p:spTree>
    <p:extLst>
      <p:ext uri="{BB962C8B-B14F-4D97-AF65-F5344CB8AC3E}">
        <p14:creationId xmlns:p14="http://schemas.microsoft.com/office/powerpoint/2010/main" val="3241790197"/>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Armies </a:t>
            </a:r>
            <a:endParaRPr lang="en-US" dirty="0"/>
          </a:p>
        </p:txBody>
      </p:sp>
      <p:sp>
        <p:nvSpPr>
          <p:cNvPr id="4" name="Content Placeholder 3"/>
          <p:cNvSpPr>
            <a:spLocks noGrp="1"/>
          </p:cNvSpPr>
          <p:nvPr>
            <p:ph sz="half" idx="1"/>
          </p:nvPr>
        </p:nvSpPr>
        <p:spPr>
          <a:xfrm>
            <a:off x="457200" y="1600201"/>
            <a:ext cx="4038600" cy="3048000"/>
          </a:xfrm>
        </p:spPr>
        <p:txBody>
          <a:bodyPr>
            <a:normAutofit/>
          </a:bodyPr>
          <a:lstStyle/>
          <a:p>
            <a:r>
              <a:rPr lang="en-US" dirty="0" smtClean="0"/>
              <a:t>North:</a:t>
            </a:r>
          </a:p>
          <a:p>
            <a:r>
              <a:rPr lang="en-US" dirty="0" smtClean="0"/>
              <a:t>Originally volunteers </a:t>
            </a:r>
          </a:p>
          <a:p>
            <a:r>
              <a:rPr lang="en-US" dirty="0" smtClean="0"/>
              <a:t>1863- Conscription for the first time in US history </a:t>
            </a:r>
          </a:p>
          <a:p>
            <a:endParaRPr lang="en-US" dirty="0"/>
          </a:p>
        </p:txBody>
      </p:sp>
      <p:sp>
        <p:nvSpPr>
          <p:cNvPr id="5" name="Content Placeholder 4"/>
          <p:cNvSpPr>
            <a:spLocks noGrp="1"/>
          </p:cNvSpPr>
          <p:nvPr>
            <p:ph sz="half" idx="2"/>
          </p:nvPr>
        </p:nvSpPr>
        <p:spPr/>
        <p:txBody>
          <a:bodyPr>
            <a:normAutofit/>
          </a:bodyPr>
          <a:lstStyle/>
          <a:p>
            <a:r>
              <a:rPr lang="en-US" dirty="0" smtClean="0"/>
              <a:t>South:</a:t>
            </a:r>
          </a:p>
          <a:p>
            <a:r>
              <a:rPr lang="en-US" dirty="0" smtClean="0"/>
              <a:t>Much fewer troops </a:t>
            </a:r>
          </a:p>
          <a:p>
            <a:r>
              <a:rPr lang="en-US" dirty="0" smtClean="0"/>
              <a:t>Forced conscription 1862</a:t>
            </a:r>
          </a:p>
          <a:p>
            <a:endParaRPr lang="en-US" dirty="0"/>
          </a:p>
        </p:txBody>
      </p:sp>
      <p:sp>
        <p:nvSpPr>
          <p:cNvPr id="6" name="Rectangle 5"/>
          <p:cNvSpPr/>
          <p:nvPr/>
        </p:nvSpPr>
        <p:spPr>
          <a:xfrm>
            <a:off x="1447800" y="4343400"/>
            <a:ext cx="6705600" cy="2362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4495800"/>
            <a:ext cx="64008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a:solidFill>
                <a:schemeClr val="tx1"/>
              </a:solidFill>
            </a:endParaRPr>
          </a:p>
          <a:p>
            <a:pPr algn="ctr"/>
            <a:r>
              <a:rPr lang="en-US" sz="2800" b="1" i="1" dirty="0" smtClean="0">
                <a:solidFill>
                  <a:schemeClr val="tx1"/>
                </a:solidFill>
              </a:rPr>
              <a:t>Both: </a:t>
            </a:r>
            <a:br>
              <a:rPr lang="en-US" sz="2800" b="1" i="1" dirty="0" smtClean="0">
                <a:solidFill>
                  <a:schemeClr val="tx1"/>
                </a:solidFill>
              </a:rPr>
            </a:br>
            <a:r>
              <a:rPr lang="en-US" sz="2800" b="1" i="1" dirty="0" smtClean="0">
                <a:solidFill>
                  <a:schemeClr val="tx1"/>
                </a:solidFill>
              </a:rPr>
              <a:t>1. Hand-to-hand combat</a:t>
            </a:r>
          </a:p>
          <a:p>
            <a:pPr algn="ctr"/>
            <a:r>
              <a:rPr lang="en-US" sz="2800" b="1" i="1" dirty="0" smtClean="0">
                <a:solidFill>
                  <a:schemeClr val="tx1"/>
                </a:solidFill>
              </a:rPr>
              <a:t>2. Wartime diaries recorded this harsh reality </a:t>
            </a:r>
            <a:endParaRPr lang="en-US" sz="2800" b="1" i="1" dirty="0">
              <a:solidFill>
                <a:schemeClr val="tx1"/>
              </a:solidFill>
            </a:endParaRPr>
          </a:p>
          <a:p>
            <a:pPr algn="ctr"/>
            <a:endParaRPr lang="en-US" sz="2400" dirty="0" smtClean="0"/>
          </a:p>
          <a:p>
            <a:pPr algn="ctr"/>
            <a:endParaRPr lang="en-US" dirty="0"/>
          </a:p>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val="9795364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African- American Soldiers </a:t>
            </a:r>
            <a:endParaRPr lang="en-US" dirty="0"/>
          </a:p>
        </p:txBody>
      </p:sp>
      <p:sp>
        <p:nvSpPr>
          <p:cNvPr id="5" name="Content Placeholder 4"/>
          <p:cNvSpPr>
            <a:spLocks noGrp="1"/>
          </p:cNvSpPr>
          <p:nvPr>
            <p:ph idx="1"/>
          </p:nvPr>
        </p:nvSpPr>
        <p:spPr/>
        <p:txBody>
          <a:bodyPr/>
          <a:lstStyle/>
          <a:p>
            <a:r>
              <a:rPr lang="en-US" dirty="0"/>
              <a:t>African-American soldiers allowed </a:t>
            </a:r>
            <a:r>
              <a:rPr lang="en-US" dirty="0" smtClean="0"/>
              <a:t>in North </a:t>
            </a:r>
          </a:p>
          <a:p>
            <a:r>
              <a:rPr lang="en-US" dirty="0" smtClean="0"/>
              <a:t>(</a:t>
            </a:r>
            <a:r>
              <a:rPr lang="en-US" b="1" dirty="0"/>
              <a:t>The Emancipation allowed for the enlistment of African American soldiers </a:t>
            </a:r>
            <a:r>
              <a:rPr lang="en-US" dirty="0" smtClean="0"/>
              <a:t>)</a:t>
            </a:r>
          </a:p>
          <a:p>
            <a:r>
              <a:rPr lang="en-US" dirty="0" smtClean="0"/>
              <a:t>South forced to enlist slaves to fight and keep farms running </a:t>
            </a:r>
            <a:endParaRPr lang="en-US" dirty="0"/>
          </a:p>
          <a:p>
            <a:endParaRPr lang="en-US" dirty="0"/>
          </a:p>
        </p:txBody>
      </p:sp>
    </p:spTree>
    <p:extLst>
      <p:ext uri="{BB962C8B-B14F-4D97-AF65-F5344CB8AC3E}">
        <p14:creationId xmlns:p14="http://schemas.microsoft.com/office/powerpoint/2010/main" val="436190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During the War </a:t>
            </a:r>
            <a:endParaRPr lang="en-US" dirty="0"/>
          </a:p>
        </p:txBody>
      </p:sp>
      <p:sp>
        <p:nvSpPr>
          <p:cNvPr id="4" name="Content Placeholder 3"/>
          <p:cNvSpPr>
            <a:spLocks noGrp="1"/>
          </p:cNvSpPr>
          <p:nvPr>
            <p:ph sz="half" idx="1"/>
          </p:nvPr>
        </p:nvSpPr>
        <p:spPr>
          <a:xfrm>
            <a:off x="0" y="1447800"/>
            <a:ext cx="4038600" cy="4525963"/>
          </a:xfrm>
        </p:spPr>
        <p:txBody>
          <a:bodyPr/>
          <a:lstStyle/>
          <a:p>
            <a:r>
              <a:rPr lang="en-US" dirty="0" smtClean="0"/>
              <a:t>Managed homes</a:t>
            </a:r>
          </a:p>
          <a:p>
            <a:r>
              <a:rPr lang="en-US" dirty="0" smtClean="0"/>
              <a:t>Often faced poverty and hunger</a:t>
            </a:r>
          </a:p>
          <a:p>
            <a:r>
              <a:rPr lang="en-US" dirty="0" smtClean="0"/>
              <a:t>New roles in agriculture, nursing, and war industries </a:t>
            </a:r>
            <a:endParaRPr lang="en-US" dirty="0"/>
          </a:p>
        </p:txBody>
      </p:sp>
      <p:sp>
        <p:nvSpPr>
          <p:cNvPr id="5" name="Content Placeholder 4"/>
          <p:cNvSpPr>
            <a:spLocks noGrp="1"/>
          </p:cNvSpPr>
          <p:nvPr>
            <p:ph sz="half" idx="2"/>
          </p:nvPr>
        </p:nvSpPr>
        <p:spPr/>
        <p:txBody>
          <a:bodyPr/>
          <a:lstStyle/>
          <a:p>
            <a:endParaRPr lang="en-US"/>
          </a:p>
        </p:txBody>
      </p:sp>
      <p:pic>
        <p:nvPicPr>
          <p:cNvPr id="17410" name="Picture 2" descr="http://t2.gstatic.com/images?q=tbn:ANd9GcQbBk3qC27-XvPmwV03RcchvxlwC1YAVwIKFgd1HqyvQrHZu8Du">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5257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328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Financial Aspects to the War </a:t>
            </a:r>
            <a:endParaRPr lang="en-US" dirty="0"/>
          </a:p>
        </p:txBody>
      </p:sp>
      <p:sp>
        <p:nvSpPr>
          <p:cNvPr id="5" name="Content Placeholder 4"/>
          <p:cNvSpPr>
            <a:spLocks noGrp="1"/>
          </p:cNvSpPr>
          <p:nvPr>
            <p:ph idx="1"/>
          </p:nvPr>
        </p:nvSpPr>
        <p:spPr/>
        <p:txBody>
          <a:bodyPr>
            <a:normAutofit/>
          </a:bodyPr>
          <a:lstStyle/>
          <a:p>
            <a:r>
              <a:rPr lang="en-US" sz="2800" dirty="0" smtClean="0"/>
              <a:t>Raising money in the north (first income tax)</a:t>
            </a:r>
          </a:p>
          <a:p>
            <a:r>
              <a:rPr lang="en-US" sz="2800" dirty="0" smtClean="0"/>
              <a:t>Southern Finances- </a:t>
            </a:r>
          </a:p>
          <a:p>
            <a:pPr lvl="1"/>
            <a:r>
              <a:rPr lang="en-US" sz="2400" dirty="0" smtClean="0"/>
              <a:t>Sold bonds</a:t>
            </a:r>
          </a:p>
          <a:p>
            <a:pPr lvl="1"/>
            <a:r>
              <a:rPr lang="en-US" sz="2400" dirty="0" smtClean="0"/>
              <a:t>“Runaway Inflation” </a:t>
            </a:r>
          </a:p>
        </p:txBody>
      </p:sp>
    </p:spTree>
    <p:extLst>
      <p:ext uri="{BB962C8B-B14F-4D97-AF65-F5344CB8AC3E}">
        <p14:creationId xmlns:p14="http://schemas.microsoft.com/office/powerpoint/2010/main" val="2374319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Antislavery Literature </a:t>
            </a:r>
            <a:endParaRPr lang="en-US" dirty="0"/>
          </a:p>
        </p:txBody>
      </p:sp>
      <p:sp>
        <p:nvSpPr>
          <p:cNvPr id="3" name="Content Placeholder 2"/>
          <p:cNvSpPr>
            <a:spLocks noGrp="1"/>
          </p:cNvSpPr>
          <p:nvPr>
            <p:ph idx="1"/>
          </p:nvPr>
        </p:nvSpPr>
        <p:spPr/>
        <p:txBody>
          <a:bodyPr>
            <a:normAutofit/>
          </a:bodyPr>
          <a:lstStyle/>
          <a:p>
            <a:r>
              <a:rPr lang="en-US" sz="3200" dirty="0" smtClean="0"/>
              <a:t>Harriet Beecher Stowe: Uncle Tom’s Cabin</a:t>
            </a:r>
          </a:p>
          <a:p>
            <a:r>
              <a:rPr lang="en-US" sz="3200" dirty="0" smtClean="0"/>
              <a:t>Condemned by the South </a:t>
            </a:r>
          </a:p>
          <a:p>
            <a:r>
              <a:rPr lang="en-US" sz="3200" dirty="0" smtClean="0"/>
              <a:t>North: Abolitionists </a:t>
            </a:r>
          </a:p>
          <a:p>
            <a:r>
              <a:rPr lang="en-US" sz="3200" smtClean="0"/>
              <a:t>South: </a:t>
            </a:r>
            <a:r>
              <a:rPr lang="en-US" sz="3200" dirty="0" smtClean="0"/>
              <a:t>Defenders of slavery</a:t>
            </a:r>
          </a:p>
        </p:txBody>
      </p:sp>
      <p:pic>
        <p:nvPicPr>
          <p:cNvPr id="7170" name="Picture 2" descr="http://utc.iath.virginia.edu/uncletom/illustra/figures/cover1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780248"/>
            <a:ext cx="2971800" cy="402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06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 </a:t>
            </a:r>
            <a:endParaRPr lang="en-US" dirty="0"/>
          </a:p>
        </p:txBody>
      </p:sp>
      <p:sp>
        <p:nvSpPr>
          <p:cNvPr id="3" name="Content Placeholder 2"/>
          <p:cNvSpPr>
            <a:spLocks noGrp="1"/>
          </p:cNvSpPr>
          <p:nvPr>
            <p:ph idx="1"/>
          </p:nvPr>
        </p:nvSpPr>
        <p:spPr/>
        <p:txBody>
          <a:bodyPr>
            <a:normAutofit/>
          </a:bodyPr>
          <a:lstStyle/>
          <a:p>
            <a:r>
              <a:rPr lang="en-US" sz="2800" dirty="0" smtClean="0"/>
              <a:t>Pacific Railway Act- 1863 </a:t>
            </a:r>
          </a:p>
          <a:p>
            <a:r>
              <a:rPr lang="en-US" sz="2800" b="1" dirty="0"/>
              <a:t>The completion of the Transcontinental Railroad soon after the war ended intensified the westward movement of settlers into the states between the Mississippi River and the Pacific Ocean.</a:t>
            </a:r>
            <a:endParaRPr lang="en-US" sz="2800" dirty="0"/>
          </a:p>
        </p:txBody>
      </p:sp>
    </p:spTree>
    <p:extLst>
      <p:ext uri="{BB962C8B-B14F-4D97-AF65-F5344CB8AC3E}">
        <p14:creationId xmlns:p14="http://schemas.microsoft.com/office/powerpoint/2010/main" val="7277531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 in the East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75740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descr="http://upload.wikimedia.org/wikipedia/commons/7/7c/American_Civil_War_Battles_by_Theater%2C_Y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72" y="0"/>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943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Battle of Bull Run (July 1861) </a:t>
            </a:r>
            <a:endParaRPr lang="en-US" dirty="0"/>
          </a:p>
        </p:txBody>
      </p:sp>
      <p:sp>
        <p:nvSpPr>
          <p:cNvPr id="4" name="Content Placeholder 3"/>
          <p:cNvSpPr>
            <a:spLocks noGrp="1"/>
          </p:cNvSpPr>
          <p:nvPr>
            <p:ph sz="half" idx="1"/>
          </p:nvPr>
        </p:nvSpPr>
        <p:spPr/>
        <p:txBody>
          <a:bodyPr/>
          <a:lstStyle/>
          <a:p>
            <a:r>
              <a:rPr lang="en-US" dirty="0" smtClean="0"/>
              <a:t>Manassas, VA</a:t>
            </a:r>
          </a:p>
          <a:p>
            <a:r>
              <a:rPr lang="en-US" dirty="0" smtClean="0"/>
              <a:t>Wanted a quick defeat of confederates </a:t>
            </a:r>
          </a:p>
          <a:p>
            <a:r>
              <a:rPr lang="en-US" dirty="0" smtClean="0"/>
              <a:t>Stonewall Jackson surprises union </a:t>
            </a:r>
          </a:p>
          <a:p>
            <a:r>
              <a:rPr lang="en-US" dirty="0" smtClean="0"/>
              <a:t>Shows everyone this war will be long and bloody </a:t>
            </a:r>
            <a:endParaRPr lang="en-US" dirty="0"/>
          </a:p>
        </p:txBody>
      </p:sp>
      <p:sp>
        <p:nvSpPr>
          <p:cNvPr id="5" name="Content Placeholder 4"/>
          <p:cNvSpPr>
            <a:spLocks noGrp="1"/>
          </p:cNvSpPr>
          <p:nvPr>
            <p:ph sz="half" idx="2"/>
          </p:nvPr>
        </p:nvSpPr>
        <p:spPr>
          <a:xfrm>
            <a:off x="4876800" y="6142037"/>
            <a:ext cx="4038600" cy="715963"/>
          </a:xfrm>
        </p:spPr>
        <p:txBody>
          <a:bodyPr/>
          <a:lstStyle/>
          <a:p>
            <a:r>
              <a:rPr lang="en-US" dirty="0" smtClean="0"/>
              <a:t>Stonewall Jackson </a:t>
            </a:r>
            <a:endParaRPr lang="en-US" dirty="0"/>
          </a:p>
        </p:txBody>
      </p:sp>
      <p:pic>
        <p:nvPicPr>
          <p:cNvPr id="18434" name="Picture 2" descr="http://www.sonofthesouth.net/leefoundation/Confederate_Generals/General_Stonewall_Jacks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133600"/>
            <a:ext cx="29146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B. McClellan </a:t>
            </a:r>
            <a:endParaRPr lang="en-US" dirty="0"/>
          </a:p>
        </p:txBody>
      </p:sp>
      <p:sp>
        <p:nvSpPr>
          <p:cNvPr id="3" name="Content Placeholder 2"/>
          <p:cNvSpPr>
            <a:spLocks noGrp="1"/>
          </p:cNvSpPr>
          <p:nvPr>
            <p:ph sz="half" idx="1"/>
          </p:nvPr>
        </p:nvSpPr>
        <p:spPr/>
        <p:txBody>
          <a:bodyPr/>
          <a:lstStyle/>
          <a:p>
            <a:r>
              <a:rPr lang="en-US" dirty="0" smtClean="0"/>
              <a:t>Union Gen. of the Army of the Potomac</a:t>
            </a:r>
          </a:p>
          <a:p>
            <a:r>
              <a:rPr lang="en-US" dirty="0" smtClean="0"/>
              <a:t>TOO cautious! </a:t>
            </a:r>
          </a:p>
          <a:p>
            <a:r>
              <a:rPr lang="en-US" dirty="0" smtClean="0"/>
              <a:t>This is his downfall </a:t>
            </a:r>
            <a:endParaRPr lang="en-US" dirty="0"/>
          </a:p>
        </p:txBody>
      </p:sp>
      <p:sp>
        <p:nvSpPr>
          <p:cNvPr id="4" name="Content Placeholder 3"/>
          <p:cNvSpPr>
            <a:spLocks noGrp="1"/>
          </p:cNvSpPr>
          <p:nvPr>
            <p:ph sz="half" idx="2"/>
          </p:nvPr>
        </p:nvSpPr>
        <p:spPr>
          <a:xfrm>
            <a:off x="5930462" y="6019800"/>
            <a:ext cx="3200400" cy="715963"/>
          </a:xfrm>
        </p:spPr>
        <p:txBody>
          <a:bodyPr/>
          <a:lstStyle/>
          <a:p>
            <a:r>
              <a:rPr lang="en-US" dirty="0" smtClean="0"/>
              <a:t>McClellan </a:t>
            </a:r>
            <a:endParaRPr lang="en-US" dirty="0"/>
          </a:p>
        </p:txBody>
      </p:sp>
      <p:pic>
        <p:nvPicPr>
          <p:cNvPr id="19458" name="Picture 2" descr="http://jarosebrock.files.wordpress.com/2010/01/mcclellan-gb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133600"/>
            <a:ext cx="32194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78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Peninsula Campaign </a:t>
            </a:r>
            <a:endParaRPr lang="en-US" dirty="0"/>
          </a:p>
        </p:txBody>
      </p:sp>
      <p:sp>
        <p:nvSpPr>
          <p:cNvPr id="3" name="Content Placeholder 2"/>
          <p:cNvSpPr>
            <a:spLocks noGrp="1"/>
          </p:cNvSpPr>
          <p:nvPr>
            <p:ph idx="1"/>
          </p:nvPr>
        </p:nvSpPr>
        <p:spPr/>
        <p:txBody>
          <a:bodyPr/>
          <a:lstStyle/>
          <a:p>
            <a:r>
              <a:rPr lang="en-US" dirty="0" smtClean="0"/>
              <a:t>April 5-June 16</a:t>
            </a:r>
            <a:r>
              <a:rPr lang="en-US" baseline="30000" dirty="0" smtClean="0"/>
              <a:t>th</a:t>
            </a:r>
            <a:r>
              <a:rPr lang="en-US" dirty="0" smtClean="0"/>
              <a:t>, 1862</a:t>
            </a:r>
          </a:p>
          <a:p>
            <a:r>
              <a:rPr lang="en-US" dirty="0" smtClean="0"/>
              <a:t>McClellan tries to plan to flank Richmond </a:t>
            </a:r>
          </a:p>
          <a:p>
            <a:r>
              <a:rPr lang="en-US" dirty="0" smtClean="0"/>
              <a:t>Seven Day’s Battles </a:t>
            </a:r>
          </a:p>
          <a:p>
            <a:r>
              <a:rPr lang="en-US" dirty="0" smtClean="0"/>
              <a:t>Robert E. Lee becomes </a:t>
            </a:r>
            <a:r>
              <a:rPr lang="en-US" b="1" dirty="0"/>
              <a:t>Confederate general of the Army of Northern Virginia (Lee opposed secession, but did not believe the Union should be held together by force</a:t>
            </a:r>
            <a:r>
              <a:rPr lang="en-US" b="1" dirty="0" smtClean="0"/>
              <a:t>),</a:t>
            </a:r>
            <a:endParaRPr lang="en-US" dirty="0"/>
          </a:p>
          <a:p>
            <a:r>
              <a:rPr lang="en-US" dirty="0" smtClean="0"/>
              <a:t>Union fails- McClellan fired. General Pope hired</a:t>
            </a:r>
            <a:endParaRPr lang="en-US" dirty="0"/>
          </a:p>
        </p:txBody>
      </p:sp>
    </p:spTree>
    <p:extLst>
      <p:ext uri="{BB962C8B-B14F-4D97-AF65-F5344CB8AC3E}">
        <p14:creationId xmlns:p14="http://schemas.microsoft.com/office/powerpoint/2010/main" val="22969787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Battle of Bull Run </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July 14- August 30</a:t>
            </a:r>
            <a:r>
              <a:rPr lang="en-US" baseline="30000" dirty="0" smtClean="0"/>
              <a:t>th</a:t>
            </a:r>
            <a:r>
              <a:rPr lang="en-US" dirty="0" smtClean="0"/>
              <a:t> 1862</a:t>
            </a:r>
          </a:p>
          <a:p>
            <a:r>
              <a:rPr lang="en-US" dirty="0" smtClean="0"/>
              <a:t>Lee and Jackson join forces against Union soldiers </a:t>
            </a:r>
          </a:p>
          <a:p>
            <a:r>
              <a:rPr lang="en-US" dirty="0" smtClean="0"/>
              <a:t>Pope fired, McClellan re-hired </a:t>
            </a:r>
            <a:endParaRPr lang="en-US" dirty="0"/>
          </a:p>
        </p:txBody>
      </p:sp>
      <p:sp>
        <p:nvSpPr>
          <p:cNvPr id="4" name="Content Placeholder 3"/>
          <p:cNvSpPr>
            <a:spLocks noGrp="1"/>
          </p:cNvSpPr>
          <p:nvPr>
            <p:ph sz="half" idx="2"/>
          </p:nvPr>
        </p:nvSpPr>
        <p:spPr>
          <a:xfrm>
            <a:off x="5562600" y="6248400"/>
            <a:ext cx="4038600" cy="715963"/>
          </a:xfrm>
        </p:spPr>
        <p:txBody>
          <a:bodyPr/>
          <a:lstStyle/>
          <a:p>
            <a:pPr marL="0" indent="0">
              <a:buNone/>
            </a:pPr>
            <a:r>
              <a:rPr lang="en-US" dirty="0" smtClean="0"/>
              <a:t>Robert E. Lee</a:t>
            </a:r>
            <a:endParaRPr lang="en-US" dirty="0"/>
          </a:p>
        </p:txBody>
      </p:sp>
      <p:pic>
        <p:nvPicPr>
          <p:cNvPr id="29698" name="Picture 2" descr="http://t1.gstatic.com/images?q=tbn:ANd9GcROX145kw-Gfk0KiJU1589nWS3GKpnFy718HXjqjqBVy79QnNAGMw">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524000"/>
            <a:ext cx="3086100" cy="456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05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Antietam </a:t>
            </a:r>
            <a:endParaRPr lang="en-US" dirty="0"/>
          </a:p>
        </p:txBody>
      </p:sp>
      <p:sp>
        <p:nvSpPr>
          <p:cNvPr id="3" name="Content Placeholder 2"/>
          <p:cNvSpPr>
            <a:spLocks noGrp="1"/>
          </p:cNvSpPr>
          <p:nvPr>
            <p:ph sz="half" idx="1"/>
          </p:nvPr>
        </p:nvSpPr>
        <p:spPr>
          <a:xfrm>
            <a:off x="0" y="1600200"/>
            <a:ext cx="4038600" cy="5105400"/>
          </a:xfrm>
        </p:spPr>
        <p:txBody>
          <a:bodyPr>
            <a:normAutofit fontScale="85000" lnSpcReduction="20000"/>
          </a:bodyPr>
          <a:lstStyle/>
          <a:p>
            <a:r>
              <a:rPr lang="en-US" dirty="0" smtClean="0"/>
              <a:t>Sept, 17</a:t>
            </a:r>
            <a:r>
              <a:rPr lang="en-US" baseline="30000" dirty="0" smtClean="0"/>
              <a:t>th</a:t>
            </a:r>
            <a:r>
              <a:rPr lang="en-US" dirty="0" smtClean="0"/>
              <a:t>- 1862 in MD</a:t>
            </a:r>
          </a:p>
          <a:p>
            <a:r>
              <a:rPr lang="en-US" dirty="0" smtClean="0"/>
              <a:t>Lee wanted to gain foreign support (huge deal!)  </a:t>
            </a:r>
          </a:p>
          <a:p>
            <a:r>
              <a:rPr lang="en-US" dirty="0" smtClean="0"/>
              <a:t>Battle ended in a stalemate </a:t>
            </a:r>
          </a:p>
          <a:p>
            <a:r>
              <a:rPr lang="en-US" dirty="0" smtClean="0"/>
              <a:t>McClellan officially replaced by Gen. Ambrose Burnside</a:t>
            </a:r>
          </a:p>
          <a:p>
            <a:r>
              <a:rPr lang="en-US" dirty="0" smtClean="0"/>
              <a:t>Bloodiest day in American history </a:t>
            </a:r>
          </a:p>
          <a:p>
            <a:r>
              <a:rPr lang="en-US" dirty="0" smtClean="0"/>
              <a:t>No foreign support forthcoming for South</a:t>
            </a:r>
          </a:p>
          <a:p>
            <a:r>
              <a:rPr lang="en-US" dirty="0" smtClean="0"/>
              <a:t>McClellan permanently fired </a:t>
            </a:r>
          </a:p>
          <a:p>
            <a:pPr marL="0" indent="0">
              <a:buNone/>
            </a:pPr>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3074" name="Picture 2" descr="http://mrnussbaum.com/wp-content/uploads/2012/06/antiet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543" y="2057400"/>
            <a:ext cx="493692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560378"/>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descr="http://media.npr.org/assets/img/2012/09/16/antietam2_wide-4e74c91779ef91a41d20e276ce1a411edb92d5b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38" y="80962"/>
            <a:ext cx="9234004" cy="677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957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Emancipation Proclamation </a:t>
            </a:r>
            <a:endParaRPr lang="en-US" dirty="0"/>
          </a:p>
        </p:txBody>
      </p:sp>
      <p:sp>
        <p:nvSpPr>
          <p:cNvPr id="5" name="Content Placeholder 4"/>
          <p:cNvSpPr>
            <a:spLocks noGrp="1"/>
          </p:cNvSpPr>
          <p:nvPr>
            <p:ph idx="1"/>
          </p:nvPr>
        </p:nvSpPr>
        <p:spPr/>
        <p:txBody>
          <a:bodyPr>
            <a:normAutofit/>
          </a:bodyPr>
          <a:lstStyle/>
          <a:p>
            <a:r>
              <a:rPr lang="en-US" b="1" dirty="0"/>
              <a:t>The Emancipation Proclamation was issued after the Battle of Antietam </a:t>
            </a:r>
            <a:endParaRPr lang="en-US" dirty="0"/>
          </a:p>
          <a:p>
            <a:r>
              <a:rPr lang="en-US" dirty="0" smtClean="0"/>
              <a:t>Effective Jan 1</a:t>
            </a:r>
            <a:r>
              <a:rPr lang="en-US" baseline="30000" dirty="0" smtClean="0"/>
              <a:t>st</a:t>
            </a:r>
            <a:r>
              <a:rPr lang="en-US" dirty="0" smtClean="0"/>
              <a:t> 1863</a:t>
            </a:r>
          </a:p>
          <a:p>
            <a:r>
              <a:rPr lang="en-US" dirty="0" smtClean="0"/>
              <a:t>Civil War now a moral crusade </a:t>
            </a:r>
          </a:p>
          <a:p>
            <a:pPr lvl="0"/>
            <a:r>
              <a:rPr lang="en-US" b="1" dirty="0"/>
              <a:t>Made the abolition of slavery a Northern war aim</a:t>
            </a:r>
            <a:endParaRPr lang="en-US" dirty="0"/>
          </a:p>
          <a:p>
            <a:pPr lvl="0"/>
            <a:r>
              <a:rPr lang="en-US" b="1" dirty="0"/>
              <a:t>Discouraged any interference of foreign governments</a:t>
            </a:r>
            <a:endParaRPr lang="en-US" dirty="0"/>
          </a:p>
          <a:p>
            <a:pPr lvl="0"/>
            <a:r>
              <a:rPr lang="en-US" b="1" dirty="0"/>
              <a:t>Allowed for the enlistment of African American soldiers in the Union </a:t>
            </a:r>
            <a:r>
              <a:rPr lang="en-US" b="1" dirty="0" smtClean="0"/>
              <a:t>Army</a:t>
            </a:r>
            <a:endParaRPr lang="en-US" dirty="0"/>
          </a:p>
        </p:txBody>
      </p:sp>
    </p:spTree>
    <p:extLst>
      <p:ext uri="{BB962C8B-B14F-4D97-AF65-F5344CB8AC3E}">
        <p14:creationId xmlns:p14="http://schemas.microsoft.com/office/powerpoint/2010/main" val="4780019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Kansas” </a:t>
            </a:r>
            <a:endParaRPr lang="en-US" dirty="0"/>
          </a:p>
        </p:txBody>
      </p:sp>
      <p:sp>
        <p:nvSpPr>
          <p:cNvPr id="3" name="Content Placeholder 2"/>
          <p:cNvSpPr>
            <a:spLocks noGrp="1"/>
          </p:cNvSpPr>
          <p:nvPr>
            <p:ph idx="1"/>
          </p:nvPr>
        </p:nvSpPr>
        <p:spPr/>
        <p:txBody>
          <a:bodyPr>
            <a:normAutofit/>
          </a:bodyPr>
          <a:lstStyle/>
          <a:p>
            <a:r>
              <a:rPr lang="en-US" sz="2800" dirty="0" smtClean="0"/>
              <a:t>Immigrants sent into Kansas to prevent slavery from taking hold</a:t>
            </a:r>
          </a:p>
          <a:p>
            <a:r>
              <a:rPr lang="en-US" sz="2800" dirty="0" smtClean="0"/>
              <a:t>1855 election in Kansas to vote on new legislature</a:t>
            </a:r>
          </a:p>
          <a:p>
            <a:pPr lvl="1"/>
            <a:r>
              <a:rPr lang="en-US" sz="2000" dirty="0" smtClean="0"/>
              <a:t>“Border Ruffians”</a:t>
            </a:r>
          </a:p>
          <a:p>
            <a:pPr lvl="1"/>
            <a:r>
              <a:rPr lang="en-US" sz="2400" dirty="0" smtClean="0"/>
              <a:t>Burning of free-soil Lawrence, KS. </a:t>
            </a:r>
            <a:endParaRPr lang="en-US" sz="2400" dirty="0"/>
          </a:p>
        </p:txBody>
      </p:sp>
    </p:spTree>
    <p:extLst>
      <p:ext uri="{BB962C8B-B14F-4D97-AF65-F5344CB8AC3E}">
        <p14:creationId xmlns:p14="http://schemas.microsoft.com/office/powerpoint/2010/main" val="2005855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lstStyle/>
          <a:p>
            <a:r>
              <a:rPr lang="en-US" dirty="0" smtClean="0"/>
              <a:t>Constitutionality questioned</a:t>
            </a:r>
          </a:p>
          <a:p>
            <a:r>
              <a:rPr lang="en-US" b="1" dirty="0" smtClean="0"/>
              <a:t>13</a:t>
            </a:r>
            <a:r>
              <a:rPr lang="en-US" b="1" baseline="30000" dirty="0" smtClean="0"/>
              <a:t>th</a:t>
            </a:r>
            <a:r>
              <a:rPr lang="en-US" b="1" dirty="0" smtClean="0"/>
              <a:t> </a:t>
            </a:r>
            <a:r>
              <a:rPr lang="en-US" b="1" dirty="0"/>
              <a:t>Amendment considered one of the 3 civil war amendments which said slavery was abolished permanently in the United States</a:t>
            </a:r>
            <a:endParaRPr lang="en-US" dirty="0"/>
          </a:p>
          <a:p>
            <a:r>
              <a:rPr lang="en-US" dirty="0" smtClean="0"/>
              <a:t>Didn’t really affect the slaves…</a:t>
            </a:r>
            <a:endParaRPr lang="en-US" dirty="0"/>
          </a:p>
        </p:txBody>
      </p:sp>
    </p:spTree>
    <p:extLst>
      <p:ext uri="{BB962C8B-B14F-4D97-AF65-F5344CB8AC3E}">
        <p14:creationId xmlns:p14="http://schemas.microsoft.com/office/powerpoint/2010/main" val="35802862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a:t>
            </a:r>
            <a:endParaRPr lang="en-US" dirty="0"/>
          </a:p>
        </p:txBody>
      </p:sp>
      <p:sp>
        <p:nvSpPr>
          <p:cNvPr id="3" name="Content Placeholder 2"/>
          <p:cNvSpPr>
            <a:spLocks noGrp="1"/>
          </p:cNvSpPr>
          <p:nvPr>
            <p:ph idx="1"/>
          </p:nvPr>
        </p:nvSpPr>
        <p:spPr/>
        <p:txBody>
          <a:bodyPr/>
          <a:lstStyle/>
          <a:p>
            <a:r>
              <a:rPr lang="en-US" dirty="0" smtClean="0"/>
              <a:t>Many northerners- Lincoln went too far </a:t>
            </a:r>
          </a:p>
          <a:p>
            <a:r>
              <a:rPr lang="en-US" dirty="0" smtClean="0"/>
              <a:t>Abolitionists- didn’t go far enough </a:t>
            </a:r>
          </a:p>
          <a:p>
            <a:r>
              <a:rPr lang="en-US" dirty="0" smtClean="0"/>
              <a:t>South- Lincoln trying to start slave insurrection </a:t>
            </a:r>
          </a:p>
        </p:txBody>
      </p:sp>
    </p:spTree>
    <p:extLst>
      <p:ext uri="{BB962C8B-B14F-4D97-AF65-F5344CB8AC3E}">
        <p14:creationId xmlns:p14="http://schemas.microsoft.com/office/powerpoint/2010/main" val="310940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West</a:t>
            </a:r>
            <a:endParaRPr lang="en-US" dirty="0"/>
          </a:p>
        </p:txBody>
      </p:sp>
      <p:sp>
        <p:nvSpPr>
          <p:cNvPr id="3" name="Content Placeholder 2"/>
          <p:cNvSpPr>
            <a:spLocks noGrp="1"/>
          </p:cNvSpPr>
          <p:nvPr>
            <p:ph idx="1"/>
          </p:nvPr>
        </p:nvSpPr>
        <p:spPr/>
        <p:txBody>
          <a:bodyPr/>
          <a:lstStyle/>
          <a:p>
            <a:r>
              <a:rPr lang="en-US" dirty="0" smtClean="0"/>
              <a:t>Gen. Ulysses S. Grant- Lincolns best general </a:t>
            </a:r>
          </a:p>
          <a:p>
            <a:r>
              <a:rPr lang="en-US" b="1" dirty="0"/>
              <a:t>He is the Union military commander, who won victories over the South after several other Union commanders had failed </a:t>
            </a:r>
            <a:endParaRPr lang="en-US" b="1" dirty="0" smtClean="0"/>
          </a:p>
          <a:p>
            <a:r>
              <a:rPr lang="en-US" dirty="0" smtClean="0"/>
              <a:t>Battle at Shiloh (April 1862)</a:t>
            </a:r>
          </a:p>
        </p:txBody>
      </p:sp>
    </p:spTree>
    <p:extLst>
      <p:ext uri="{BB962C8B-B14F-4D97-AF65-F5344CB8AC3E}">
        <p14:creationId xmlns:p14="http://schemas.microsoft.com/office/powerpoint/2010/main" val="156002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East </a:t>
            </a:r>
            <a:endParaRPr lang="en-US" dirty="0"/>
          </a:p>
        </p:txBody>
      </p:sp>
      <p:sp>
        <p:nvSpPr>
          <p:cNvPr id="3" name="Content Placeholder 2"/>
          <p:cNvSpPr>
            <a:spLocks noGrp="1"/>
          </p:cNvSpPr>
          <p:nvPr>
            <p:ph sz="half" idx="1"/>
          </p:nvPr>
        </p:nvSpPr>
        <p:spPr/>
        <p:txBody>
          <a:bodyPr>
            <a:normAutofit/>
          </a:bodyPr>
          <a:lstStyle/>
          <a:p>
            <a:r>
              <a:rPr lang="en-US" sz="2800" dirty="0" smtClean="0"/>
              <a:t>Chancellorsville (May 1863)</a:t>
            </a:r>
          </a:p>
          <a:p>
            <a:pPr lvl="1"/>
            <a:r>
              <a:rPr lang="en-US" sz="2400" dirty="0" smtClean="0"/>
              <a:t>Union defeated</a:t>
            </a:r>
          </a:p>
          <a:p>
            <a:pPr lvl="1"/>
            <a:r>
              <a:rPr lang="en-US" sz="2400" dirty="0" smtClean="0"/>
              <a:t>Stonewall Jackson is killed </a:t>
            </a:r>
          </a:p>
          <a:p>
            <a:pPr lvl="1"/>
            <a:r>
              <a:rPr lang="en-US" sz="2400" dirty="0" smtClean="0"/>
              <a:t>Lee: “I have lost my right arm” </a:t>
            </a:r>
            <a:endParaRPr lang="en-US" sz="2400" dirty="0"/>
          </a:p>
        </p:txBody>
      </p:sp>
      <p:sp>
        <p:nvSpPr>
          <p:cNvPr id="4" name="Content Placeholder 3"/>
          <p:cNvSpPr>
            <a:spLocks noGrp="1"/>
          </p:cNvSpPr>
          <p:nvPr>
            <p:ph sz="half" idx="2"/>
          </p:nvPr>
        </p:nvSpPr>
        <p:spPr/>
        <p:txBody>
          <a:bodyPr/>
          <a:lstStyle/>
          <a:p>
            <a:endParaRPr lang="en-US"/>
          </a:p>
        </p:txBody>
      </p:sp>
      <p:pic>
        <p:nvPicPr>
          <p:cNvPr id="1026" name="Picture 2" descr="Image of Stonewall Jackson's 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89278"/>
            <a:ext cx="3571875" cy="51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37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Battle of Gettysburg </a:t>
            </a:r>
            <a:endParaRPr lang="en-US" dirty="0"/>
          </a:p>
        </p:txBody>
      </p:sp>
      <p:sp>
        <p:nvSpPr>
          <p:cNvPr id="5" name="Content Placeholder 4"/>
          <p:cNvSpPr>
            <a:spLocks noGrp="1"/>
          </p:cNvSpPr>
          <p:nvPr>
            <p:ph idx="1"/>
          </p:nvPr>
        </p:nvSpPr>
        <p:spPr>
          <a:xfrm>
            <a:off x="254876" y="1600200"/>
            <a:ext cx="8839200" cy="4525963"/>
          </a:xfrm>
        </p:spPr>
        <p:txBody>
          <a:bodyPr>
            <a:normAutofit/>
          </a:bodyPr>
          <a:lstStyle/>
          <a:p>
            <a:r>
              <a:rPr lang="en-US" dirty="0" smtClean="0"/>
              <a:t>July 1-3, 1863</a:t>
            </a:r>
          </a:p>
          <a:p>
            <a:r>
              <a:rPr lang="en-US" dirty="0" smtClean="0"/>
              <a:t>Lee invades PA </a:t>
            </a:r>
          </a:p>
          <a:p>
            <a:r>
              <a:rPr lang="en-US" dirty="0" smtClean="0"/>
              <a:t>Bloodiest battle of the Civil War </a:t>
            </a:r>
          </a:p>
          <a:p>
            <a:r>
              <a:rPr lang="en-US" dirty="0" smtClean="0"/>
              <a:t>Lee retreats/confederates lose</a:t>
            </a:r>
          </a:p>
          <a:p>
            <a:r>
              <a:rPr lang="en-US" b="1" dirty="0" smtClean="0"/>
              <a:t>The </a:t>
            </a:r>
            <a:r>
              <a:rPr lang="en-US" b="1" dirty="0"/>
              <a:t>Battle of Gettysburg was the turning point of the Civil War</a:t>
            </a:r>
            <a:endParaRPr lang="en-US" dirty="0"/>
          </a:p>
          <a:p>
            <a:endParaRPr lang="en-US" dirty="0"/>
          </a:p>
        </p:txBody>
      </p:sp>
      <p:pic>
        <p:nvPicPr>
          <p:cNvPr id="20482" name="Picture 2" descr="http://t3.gstatic.com/images?q=tbn:ANd9GcSyxDG7V1C8yoaiW2Iud3HBmvmICLXy16BlCc-DtrVIjd5tGO_O1Q">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558920"/>
            <a:ext cx="5969876" cy="229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23698"/>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4" name="Title 3"/>
          <p:cNvSpPr>
            <a:spLocks noGrp="1"/>
          </p:cNvSpPr>
          <p:nvPr>
            <p:ph type="title"/>
          </p:nvPr>
        </p:nvSpPr>
        <p:spPr>
          <a:xfrm>
            <a:off x="23648" y="212925"/>
            <a:ext cx="5638800" cy="1005840"/>
          </a:xfrm>
        </p:spPr>
        <p:txBody>
          <a:bodyPr/>
          <a:lstStyle/>
          <a:p>
            <a:r>
              <a:rPr lang="en-US" sz="2400" dirty="0" smtClean="0"/>
              <a:t>Taken 1</a:t>
            </a:r>
            <a:r>
              <a:rPr lang="en-US" sz="2400" baseline="30000" dirty="0" smtClean="0"/>
              <a:t>st</a:t>
            </a:r>
            <a:r>
              <a:rPr lang="en-US" sz="2400" dirty="0" smtClean="0"/>
              <a:t> day at McPherson’s Woods where the heaviest fighting took place</a:t>
            </a:r>
            <a:endParaRPr lang="en-US" sz="2400" dirty="0"/>
          </a:p>
        </p:txBody>
      </p:sp>
      <p:sp>
        <p:nvSpPr>
          <p:cNvPr id="6" name="Text Placeholder 5"/>
          <p:cNvSpPr>
            <a:spLocks noGrp="1"/>
          </p:cNvSpPr>
          <p:nvPr>
            <p:ph type="body" sz="half" idx="2"/>
          </p:nvPr>
        </p:nvSpPr>
        <p:spPr/>
        <p:txBody>
          <a:bodyPr/>
          <a:lstStyle/>
          <a:p>
            <a:endParaRPr lang="en-US"/>
          </a:p>
        </p:txBody>
      </p:sp>
      <p:pic>
        <p:nvPicPr>
          <p:cNvPr id="21506" name="Picture 2" descr="http://static.ddmcdn.com/gif/gettysburg-confederate-dead-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50296"/>
            <a:ext cx="9144000" cy="560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901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r>
              <a:rPr lang="en-US" sz="3600" dirty="0" smtClean="0"/>
              <a:t>Union solider getting ready to have leg amputated </a:t>
            </a:r>
            <a:endParaRPr lang="en-US" sz="3600" dirty="0"/>
          </a:p>
        </p:txBody>
      </p:sp>
      <p:sp>
        <p:nvSpPr>
          <p:cNvPr id="4" name="Text Placeholder 3"/>
          <p:cNvSpPr>
            <a:spLocks noGrp="1"/>
          </p:cNvSpPr>
          <p:nvPr>
            <p:ph type="body" sz="half" idx="2"/>
          </p:nvPr>
        </p:nvSpPr>
        <p:spPr/>
        <p:txBody>
          <a:bodyPr/>
          <a:lstStyle/>
          <a:p>
            <a:endParaRPr lang="en-US"/>
          </a:p>
        </p:txBody>
      </p:sp>
      <p:pic>
        <p:nvPicPr>
          <p:cNvPr id="22530" name="Picture 2" descr="http://static.ddmcdn.com/gif/gettysburg-amputee-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60118"/>
            <a:ext cx="9067800" cy="550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78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r>
              <a:rPr lang="en-US" sz="2800" dirty="0" smtClean="0"/>
              <a:t>Lincoln visiting Battlefield. Will soon give his Gettysburg Address </a:t>
            </a:r>
            <a:endParaRPr lang="en-US" sz="2800" dirty="0"/>
          </a:p>
        </p:txBody>
      </p:sp>
      <p:sp>
        <p:nvSpPr>
          <p:cNvPr id="4" name="Text Placeholder 3"/>
          <p:cNvSpPr>
            <a:spLocks noGrp="1"/>
          </p:cNvSpPr>
          <p:nvPr>
            <p:ph type="body" sz="half" idx="2"/>
          </p:nvPr>
        </p:nvSpPr>
        <p:spPr/>
        <p:txBody>
          <a:bodyPr/>
          <a:lstStyle/>
          <a:p>
            <a:endParaRPr lang="en-US"/>
          </a:p>
        </p:txBody>
      </p:sp>
      <p:pic>
        <p:nvPicPr>
          <p:cNvPr id="23554" name="Picture 2" descr="http://static.ddmcdn.com/gif/gettysburg-lincoln-6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01141"/>
            <a:ext cx="8686800" cy="535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289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 Address</a:t>
            </a:r>
            <a:endParaRPr lang="en-US" dirty="0"/>
          </a:p>
        </p:txBody>
      </p:sp>
      <p:sp>
        <p:nvSpPr>
          <p:cNvPr id="3" name="Content Placeholder 2"/>
          <p:cNvSpPr>
            <a:spLocks noGrp="1"/>
          </p:cNvSpPr>
          <p:nvPr>
            <p:ph idx="1"/>
          </p:nvPr>
        </p:nvSpPr>
        <p:spPr/>
        <p:txBody>
          <a:bodyPr>
            <a:normAutofit/>
          </a:bodyPr>
          <a:lstStyle/>
          <a:p>
            <a:r>
              <a:rPr lang="en-US" dirty="0" smtClean="0"/>
              <a:t>Nov. 1863</a:t>
            </a:r>
          </a:p>
          <a:p>
            <a:r>
              <a:rPr lang="en-US" b="1" dirty="0"/>
              <a:t>Lincoln described the Civil War as a struggle to preserve a nation that was dedicated to the proposition that “all men are created equal” and that was ruled by a government “of the people, by the people, and for the people</a:t>
            </a:r>
            <a:r>
              <a:rPr lang="en-US" b="1" dirty="0" smtClean="0"/>
              <a:t>.”</a:t>
            </a:r>
          </a:p>
          <a:p>
            <a:r>
              <a:rPr lang="en-US" b="1" dirty="0"/>
              <a:t>Lincoln believed America was “one nation,” not a collection of sovereign states. Southerners believed that states had freely joined the Union and could freely leave.</a:t>
            </a:r>
            <a:endParaRPr lang="en-US" dirty="0"/>
          </a:p>
          <a:p>
            <a:endParaRPr lang="en-US" dirty="0"/>
          </a:p>
          <a:p>
            <a:endParaRPr lang="en-US" dirty="0"/>
          </a:p>
        </p:txBody>
      </p:sp>
    </p:spTree>
    <p:extLst>
      <p:ext uri="{BB962C8B-B14F-4D97-AF65-F5344CB8AC3E}">
        <p14:creationId xmlns:p14="http://schemas.microsoft.com/office/powerpoint/2010/main" val="265182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of the War in the West </a:t>
            </a:r>
            <a:endParaRPr lang="en-US" dirty="0"/>
          </a:p>
        </p:txBody>
      </p:sp>
      <p:sp>
        <p:nvSpPr>
          <p:cNvPr id="3" name="Content Placeholder 2"/>
          <p:cNvSpPr>
            <a:spLocks noGrp="1"/>
          </p:cNvSpPr>
          <p:nvPr>
            <p:ph sz="half" idx="1"/>
          </p:nvPr>
        </p:nvSpPr>
        <p:spPr/>
        <p:txBody>
          <a:bodyPr>
            <a:normAutofit/>
          </a:bodyPr>
          <a:lstStyle/>
          <a:p>
            <a:r>
              <a:rPr lang="en-US" sz="3200" dirty="0" smtClean="0"/>
              <a:t>Vicksburg campaign </a:t>
            </a:r>
          </a:p>
          <a:p>
            <a:r>
              <a:rPr lang="en-US" sz="3200" dirty="0" smtClean="0"/>
              <a:t>Significance?</a:t>
            </a:r>
          </a:p>
          <a:p>
            <a:r>
              <a:rPr lang="en-US" sz="3200" dirty="0" smtClean="0"/>
              <a:t>William Tecumseh Sherman </a:t>
            </a:r>
          </a:p>
          <a:p>
            <a:pPr lvl="1"/>
            <a:r>
              <a:rPr lang="en-US" sz="2800" dirty="0" smtClean="0"/>
              <a:t>“War is hell” </a:t>
            </a:r>
          </a:p>
          <a:p>
            <a:pPr lvl="1"/>
            <a:r>
              <a:rPr lang="en-US" sz="2800" dirty="0" smtClean="0"/>
              <a:t>Marched through GA, NC, and SC </a:t>
            </a:r>
            <a:endParaRPr lang="en-US" sz="2800" dirty="0"/>
          </a:p>
        </p:txBody>
      </p:sp>
      <p:sp>
        <p:nvSpPr>
          <p:cNvPr id="4" name="Content Placeholder 3"/>
          <p:cNvSpPr>
            <a:spLocks noGrp="1"/>
          </p:cNvSpPr>
          <p:nvPr>
            <p:ph sz="half" idx="2"/>
          </p:nvPr>
        </p:nvSpPr>
        <p:spPr>
          <a:xfrm>
            <a:off x="5791200" y="6260278"/>
            <a:ext cx="3200400" cy="563563"/>
          </a:xfrm>
        </p:spPr>
        <p:txBody>
          <a:bodyPr/>
          <a:lstStyle/>
          <a:p>
            <a:r>
              <a:rPr lang="en-US" dirty="0" smtClean="0"/>
              <a:t>Sherman </a:t>
            </a:r>
            <a:endParaRPr lang="en-US" dirty="0"/>
          </a:p>
        </p:txBody>
      </p:sp>
      <p:pic>
        <p:nvPicPr>
          <p:cNvPr id="24578" name="Picture 2" descr="http://www.sfmuseum.net/photos7/sherman2.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14161"/>
            <a:ext cx="3190875" cy="401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942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Sumner </a:t>
            </a:r>
            <a:endParaRPr lang="en-US" dirty="0"/>
          </a:p>
        </p:txBody>
      </p:sp>
      <p:sp>
        <p:nvSpPr>
          <p:cNvPr id="4" name="Content Placeholder 3"/>
          <p:cNvSpPr>
            <a:spLocks noGrp="1"/>
          </p:cNvSpPr>
          <p:nvPr>
            <p:ph idx="1"/>
          </p:nvPr>
        </p:nvSpPr>
        <p:spPr/>
        <p:txBody>
          <a:bodyPr/>
          <a:lstStyle/>
          <a:p>
            <a:r>
              <a:rPr lang="en-US" dirty="0" smtClean="0"/>
              <a:t>Senator from MA</a:t>
            </a:r>
          </a:p>
          <a:p>
            <a:r>
              <a:rPr lang="en-US" dirty="0" smtClean="0"/>
              <a:t>Caned by Congressman Preston Brooks</a:t>
            </a:r>
          </a:p>
          <a:p>
            <a:r>
              <a:rPr lang="en-US" dirty="0" smtClean="0"/>
              <a:t>Symbol for the evils of slavery </a:t>
            </a:r>
            <a:endParaRPr lang="en-US" dirty="0"/>
          </a:p>
        </p:txBody>
      </p:sp>
      <p:pic>
        <p:nvPicPr>
          <p:cNvPr id="8194" name="Picture 2" descr="http://historymartinez.files.wordpress.com/2010/12/caning-of-sumn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209723"/>
            <a:ext cx="6096000" cy="364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89015"/>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5602" name="Picture 2" descr="http://storiesofusa.com/images/shermans-march-to-the-sea-1864.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3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2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5" name="Title 4"/>
          <p:cNvSpPr>
            <a:spLocks noGrp="1"/>
          </p:cNvSpPr>
          <p:nvPr>
            <p:ph type="title"/>
          </p:nvPr>
        </p:nvSpPr>
        <p:spPr/>
        <p:txBody>
          <a:bodyPr/>
          <a:lstStyle/>
          <a:p>
            <a:r>
              <a:rPr lang="en-US" dirty="0" smtClean="0"/>
              <a:t>Railway station in Atlanta</a:t>
            </a:r>
            <a:endParaRPr lang="en-US" dirty="0"/>
          </a:p>
        </p:txBody>
      </p:sp>
      <p:sp>
        <p:nvSpPr>
          <p:cNvPr id="7" name="Text Placeholder 6"/>
          <p:cNvSpPr>
            <a:spLocks noGrp="1"/>
          </p:cNvSpPr>
          <p:nvPr>
            <p:ph type="body" sz="half" idx="2"/>
          </p:nvPr>
        </p:nvSpPr>
        <p:spPr/>
        <p:txBody>
          <a:bodyPr/>
          <a:lstStyle/>
          <a:p>
            <a:endParaRPr lang="en-US"/>
          </a:p>
        </p:txBody>
      </p:sp>
      <p:pic>
        <p:nvPicPr>
          <p:cNvPr id="26626" name="Picture 2" descr="http://upload.wikimedia.org/wikipedia/commons/1/14/Atlanta_first_union_station_in_ruins_186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13" y="1600200"/>
            <a:ext cx="8899087" cy="514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101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7650" name="Picture 2" descr="http://media.washtimes.com/media/community/viewpoint/entry/2012/10/23/Destruction_of_Atlanta-001_s640x426.jpg?d9df90bc03b78ac13713e2120229f166a08c6acb">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2" y="0"/>
            <a:ext cx="9115097" cy="686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88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1864</a:t>
            </a:r>
            <a:endParaRPr lang="en-US" dirty="0"/>
          </a:p>
        </p:txBody>
      </p:sp>
      <p:sp>
        <p:nvSpPr>
          <p:cNvPr id="5" name="Content Placeholder 4"/>
          <p:cNvSpPr>
            <a:spLocks noGrp="1"/>
          </p:cNvSpPr>
          <p:nvPr>
            <p:ph idx="1"/>
          </p:nvPr>
        </p:nvSpPr>
        <p:spPr/>
        <p:txBody>
          <a:bodyPr>
            <a:noAutofit/>
          </a:bodyPr>
          <a:lstStyle/>
          <a:p>
            <a:r>
              <a:rPr lang="en-US" sz="3200" dirty="0" smtClean="0"/>
              <a:t>Union Party (Republicans and War Democrats) nominate Lincoln and Andrew Johnson as his VP</a:t>
            </a:r>
          </a:p>
          <a:p>
            <a:r>
              <a:rPr lang="en-US" sz="3200" dirty="0" smtClean="0"/>
              <a:t>Democratic Party- George McClellan </a:t>
            </a:r>
          </a:p>
          <a:p>
            <a:r>
              <a:rPr lang="en-US" sz="3200" dirty="0" smtClean="0"/>
              <a:t>“Don’t swap horses in the middle of the river”</a:t>
            </a:r>
          </a:p>
          <a:p>
            <a:r>
              <a:rPr lang="en-US" sz="3200" dirty="0" smtClean="0"/>
              <a:t>“With malice toward none, with charity for all” </a:t>
            </a:r>
            <a:endParaRPr lang="en-US" sz="3200" dirty="0"/>
          </a:p>
        </p:txBody>
      </p:sp>
    </p:spTree>
    <p:extLst>
      <p:ext uri="{BB962C8B-B14F-4D97-AF65-F5344CB8AC3E}">
        <p14:creationId xmlns:p14="http://schemas.microsoft.com/office/powerpoint/2010/main" val="3106798230"/>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Lee’s Surrender – April 9, 1865</a:t>
            </a:r>
            <a:endParaRPr lang="en-US" dirty="0"/>
          </a:p>
        </p:txBody>
      </p:sp>
      <p:sp>
        <p:nvSpPr>
          <p:cNvPr id="4" name="Content Placeholder 3"/>
          <p:cNvSpPr>
            <a:spLocks noGrp="1"/>
          </p:cNvSpPr>
          <p:nvPr>
            <p:ph sz="half" idx="1"/>
          </p:nvPr>
        </p:nvSpPr>
        <p:spPr>
          <a:xfrm>
            <a:off x="76200" y="1600200"/>
            <a:ext cx="4038600" cy="4525963"/>
          </a:xfrm>
        </p:spPr>
        <p:txBody>
          <a:bodyPr>
            <a:normAutofit fontScale="85000" lnSpcReduction="20000"/>
          </a:bodyPr>
          <a:lstStyle/>
          <a:p>
            <a:r>
              <a:rPr lang="en-US" dirty="0" smtClean="0"/>
              <a:t>Grant’s VA Campaign</a:t>
            </a:r>
          </a:p>
          <a:p>
            <a:r>
              <a:rPr lang="en-US" dirty="0" smtClean="0"/>
              <a:t>April 2- Davis flees to Danville </a:t>
            </a:r>
          </a:p>
          <a:p>
            <a:r>
              <a:rPr lang="en-US" b="1" dirty="0" smtClean="0"/>
              <a:t>Appomattox </a:t>
            </a:r>
            <a:r>
              <a:rPr lang="en-US" b="1" dirty="0"/>
              <a:t>is the site of Lee’s surrender to Grant </a:t>
            </a:r>
            <a:endParaRPr lang="en-US" b="1" dirty="0" smtClean="0"/>
          </a:p>
          <a:p>
            <a:r>
              <a:rPr lang="en-US" b="1" dirty="0"/>
              <a:t>Lee</a:t>
            </a:r>
            <a:r>
              <a:rPr lang="en-US" dirty="0"/>
              <a:t> </a:t>
            </a:r>
            <a:r>
              <a:rPr lang="en-US" b="1" dirty="0"/>
              <a:t>urged Southerners to accept defeat and unite as Americans again, when some Southerners wanted to fight on after Appomattox</a:t>
            </a:r>
            <a:endParaRPr lang="en-US" dirty="0"/>
          </a:p>
          <a:p>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28674" name="Picture 2" descr="Lee, Robert E.: surrender at Appomattox Court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429000"/>
            <a:ext cx="50292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786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Post-Civil War Era </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5155581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Ulysses S. Grants Views  </a:t>
            </a:r>
            <a:endParaRPr lang="en-US" dirty="0"/>
          </a:p>
        </p:txBody>
      </p:sp>
      <p:sp>
        <p:nvSpPr>
          <p:cNvPr id="5" name="Content Placeholder 4"/>
          <p:cNvSpPr>
            <a:spLocks noGrp="1"/>
          </p:cNvSpPr>
          <p:nvPr>
            <p:ph idx="1"/>
          </p:nvPr>
        </p:nvSpPr>
        <p:spPr/>
        <p:txBody>
          <a:bodyPr/>
          <a:lstStyle/>
          <a:p>
            <a:pPr lvl="0"/>
            <a:r>
              <a:rPr lang="en-US" b="1" dirty="0"/>
              <a:t>Urged radical Republicans not to be harsh with former Confederates</a:t>
            </a:r>
            <a:endParaRPr lang="en-US" dirty="0"/>
          </a:p>
          <a:p>
            <a:pPr lvl="0"/>
            <a:r>
              <a:rPr lang="en-US" b="1" dirty="0"/>
              <a:t>Was elected president and served during most of Reconstruction</a:t>
            </a:r>
            <a:endParaRPr lang="en-US" dirty="0"/>
          </a:p>
          <a:p>
            <a:pPr lvl="0"/>
            <a:r>
              <a:rPr lang="en-US" b="1" dirty="0"/>
              <a:t>Advocated rights for the freedman</a:t>
            </a:r>
            <a:endParaRPr lang="en-US" dirty="0"/>
          </a:p>
          <a:p>
            <a:pPr lvl="0"/>
            <a:r>
              <a:rPr lang="en-US" b="1" dirty="0"/>
              <a:t>Opposed retribution directed at the defeated South</a:t>
            </a:r>
            <a:endParaRPr lang="en-US" dirty="0"/>
          </a:p>
          <a:p>
            <a:endParaRPr lang="en-US" dirty="0"/>
          </a:p>
        </p:txBody>
      </p:sp>
    </p:spTree>
    <p:extLst>
      <p:ext uri="{BB962C8B-B14F-4D97-AF65-F5344CB8AC3E}">
        <p14:creationId xmlns:p14="http://schemas.microsoft.com/office/powerpoint/2010/main" val="1038710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Views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b="1" dirty="0"/>
              <a:t>* Lincoln’s view that the United States was one indivisible nation had prevailed.</a:t>
            </a:r>
            <a:endParaRPr lang="en-US" dirty="0"/>
          </a:p>
          <a:p>
            <a:pPr lvl="0"/>
            <a:r>
              <a:rPr lang="en-US" b="1" dirty="0"/>
              <a:t>Lincoln believed that since secession was illegal, Confederate governments in the Southern states were illegitimate and the states had never really left the Union. He believed that Reconstruction was a matter of quickly restoring legitimate Southern state governments that were loyal to the Union.</a:t>
            </a:r>
            <a:endParaRPr lang="en-US" dirty="0"/>
          </a:p>
          <a:p>
            <a:pPr lvl="0"/>
            <a:r>
              <a:rPr lang="en-US" b="1" dirty="0"/>
              <a:t>Lincoln also believed that to reunify the nation, the federal government should not punish the South, but act “with malice towards none, with charity for all… to bind up the nation’s wounds….”</a:t>
            </a:r>
            <a:endParaRPr lang="en-US" dirty="0"/>
          </a:p>
          <a:p>
            <a:endParaRPr lang="en-US" dirty="0"/>
          </a:p>
        </p:txBody>
      </p:sp>
    </p:spTree>
    <p:extLst>
      <p:ext uri="{BB962C8B-B14F-4D97-AF65-F5344CB8AC3E}">
        <p14:creationId xmlns:p14="http://schemas.microsoft.com/office/powerpoint/2010/main" val="33394731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Assassination </a:t>
            </a:r>
            <a:endParaRPr lang="en-US" dirty="0"/>
          </a:p>
        </p:txBody>
      </p:sp>
      <p:sp>
        <p:nvSpPr>
          <p:cNvPr id="4" name="Content Placeholder 3"/>
          <p:cNvSpPr>
            <a:spLocks noGrp="1"/>
          </p:cNvSpPr>
          <p:nvPr>
            <p:ph sz="half" idx="1"/>
          </p:nvPr>
        </p:nvSpPr>
        <p:spPr/>
        <p:txBody>
          <a:bodyPr/>
          <a:lstStyle/>
          <a:p>
            <a:r>
              <a:rPr lang="en-US" dirty="0" smtClean="0"/>
              <a:t>April 14, 1865</a:t>
            </a:r>
          </a:p>
          <a:p>
            <a:r>
              <a:rPr lang="en-US" dirty="0" smtClean="0"/>
              <a:t>Ford’s Theater</a:t>
            </a:r>
          </a:p>
          <a:p>
            <a:r>
              <a:rPr lang="en-US" dirty="0" smtClean="0"/>
              <a:t>John Wilkes Booth </a:t>
            </a:r>
            <a:endParaRPr lang="en-US" dirty="0"/>
          </a:p>
        </p:txBody>
      </p:sp>
      <p:sp>
        <p:nvSpPr>
          <p:cNvPr id="5" name="Content Placeholder 4"/>
          <p:cNvSpPr>
            <a:spLocks noGrp="1"/>
          </p:cNvSpPr>
          <p:nvPr>
            <p:ph sz="half" idx="2"/>
          </p:nvPr>
        </p:nvSpPr>
        <p:spPr>
          <a:xfrm>
            <a:off x="4953000" y="6096000"/>
            <a:ext cx="4038600" cy="639763"/>
          </a:xfrm>
        </p:spPr>
        <p:txBody>
          <a:bodyPr/>
          <a:lstStyle/>
          <a:p>
            <a:pPr marL="0" indent="0">
              <a:buNone/>
            </a:pPr>
            <a:r>
              <a:rPr lang="en-US" dirty="0" smtClean="0"/>
              <a:t>John Wilkes Booth </a:t>
            </a:r>
            <a:endParaRPr lang="en-US" dirty="0"/>
          </a:p>
        </p:txBody>
      </p:sp>
      <p:pic>
        <p:nvPicPr>
          <p:cNvPr id="5122" name="Picture 2" descr="http://law2.umkc.edu/faculty/projects/ftrials/lincolnconspiracy/boot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600200"/>
            <a:ext cx="3048000" cy="44180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31" descr="0414assass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81000" y="3276600"/>
            <a:ext cx="4129165" cy="3097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06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and costs of the Civil War </a:t>
            </a:r>
            <a:endParaRPr lang="en-US" dirty="0"/>
          </a:p>
        </p:txBody>
      </p:sp>
      <p:sp>
        <p:nvSpPr>
          <p:cNvPr id="3" name="Content Placeholder 2"/>
          <p:cNvSpPr>
            <a:spLocks noGrp="1"/>
          </p:cNvSpPr>
          <p:nvPr>
            <p:ph idx="1"/>
          </p:nvPr>
        </p:nvSpPr>
        <p:spPr/>
        <p:txBody>
          <a:bodyPr>
            <a:normAutofit fontScale="92500"/>
          </a:bodyPr>
          <a:lstStyle/>
          <a:p>
            <a:r>
              <a:rPr lang="en-US" b="1" dirty="0"/>
              <a:t>The North and Midwest emerged with strong and growing industrial economies, laying the foundation for the sweeping industrialization of the nation (other than the South) in the next half-century and the emergence of the United States as a global economic power by the beginning of the twentieth century.</a:t>
            </a:r>
            <a:endParaRPr lang="en-US" dirty="0"/>
          </a:p>
          <a:p>
            <a:r>
              <a:rPr lang="en-US" b="1" dirty="0"/>
              <a:t>After the war, especially in the South, soldiers returned home to find destroyed homes and poverty. Soldiers on both sides lived with permanent </a:t>
            </a:r>
            <a:r>
              <a:rPr lang="en-US" b="1" dirty="0" smtClean="0"/>
              <a:t>disabilities</a:t>
            </a:r>
          </a:p>
          <a:p>
            <a:r>
              <a:rPr lang="en-US" dirty="0" smtClean="0"/>
              <a:t>2% population dead</a:t>
            </a:r>
            <a:r>
              <a:rPr lang="en-US" dirty="0"/>
              <a:t> </a:t>
            </a:r>
            <a:r>
              <a:rPr lang="en-US" dirty="0" smtClean="0"/>
              <a:t>and war cost $15 B. </a:t>
            </a:r>
          </a:p>
          <a:p>
            <a:r>
              <a:rPr lang="en-US" dirty="0" smtClean="0"/>
              <a:t>Nullification/Succession is never again an issue </a:t>
            </a:r>
          </a:p>
        </p:txBody>
      </p:sp>
    </p:spTree>
    <p:extLst>
      <p:ext uri="{BB962C8B-B14F-4D97-AF65-F5344CB8AC3E}">
        <p14:creationId xmlns:p14="http://schemas.microsoft.com/office/powerpoint/2010/main" val="3739168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Pottawatomie Massacre</a:t>
            </a:r>
            <a:endParaRPr lang="en-US" dirty="0"/>
          </a:p>
        </p:txBody>
      </p:sp>
      <p:sp>
        <p:nvSpPr>
          <p:cNvPr id="3" name="Content Placeholder 2"/>
          <p:cNvSpPr>
            <a:spLocks noGrp="1"/>
          </p:cNvSpPr>
          <p:nvPr>
            <p:ph sz="half" idx="1"/>
          </p:nvPr>
        </p:nvSpPr>
        <p:spPr/>
        <p:txBody>
          <a:bodyPr/>
          <a:lstStyle/>
          <a:p>
            <a:r>
              <a:rPr lang="en-US" dirty="0" smtClean="0"/>
              <a:t>John Brown </a:t>
            </a:r>
          </a:p>
          <a:p>
            <a:pPr lvl="1"/>
            <a:r>
              <a:rPr lang="en-US" dirty="0" smtClean="0"/>
              <a:t>Extreme abolitionist </a:t>
            </a:r>
          </a:p>
          <a:p>
            <a:r>
              <a:rPr lang="en-US" dirty="0" smtClean="0"/>
              <a:t>In response to burning of Lawrence </a:t>
            </a:r>
          </a:p>
          <a:p>
            <a:r>
              <a:rPr lang="en-US" dirty="0" smtClean="0"/>
              <a:t>Attack unpunished</a:t>
            </a:r>
            <a:endParaRPr lang="en-US" dirty="0"/>
          </a:p>
        </p:txBody>
      </p:sp>
      <p:sp>
        <p:nvSpPr>
          <p:cNvPr id="4" name="Content Placeholder 3"/>
          <p:cNvSpPr>
            <a:spLocks noGrp="1"/>
          </p:cNvSpPr>
          <p:nvPr>
            <p:ph sz="half" idx="2"/>
          </p:nvPr>
        </p:nvSpPr>
        <p:spPr>
          <a:xfrm>
            <a:off x="5701862" y="6065837"/>
            <a:ext cx="3429000" cy="792163"/>
          </a:xfrm>
        </p:spPr>
        <p:txBody>
          <a:bodyPr/>
          <a:lstStyle/>
          <a:p>
            <a:r>
              <a:rPr lang="en-US" dirty="0" smtClean="0"/>
              <a:t>John Brown </a:t>
            </a:r>
            <a:endParaRPr lang="en-US" dirty="0"/>
          </a:p>
        </p:txBody>
      </p:sp>
      <p:pic>
        <p:nvPicPr>
          <p:cNvPr id="9218" name="Picture 2" descr="http://upload.wikimedia.org/wikipedia/commons/6/6d/John_Brown_portrait,_1859-face_cro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371600"/>
            <a:ext cx="3571875" cy="451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4761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Jefferson Davis imprisoned </a:t>
            </a:r>
          </a:p>
          <a:p>
            <a:r>
              <a:rPr lang="en-US" dirty="0" smtClean="0"/>
              <a:t>Robert E. Lee- </a:t>
            </a:r>
          </a:p>
          <a:p>
            <a:pPr lvl="0"/>
            <a:r>
              <a:rPr lang="en-US" b="1" dirty="0"/>
              <a:t>Urged Southerners to reconcile and rejoin the United States</a:t>
            </a:r>
            <a:endParaRPr lang="en-US" dirty="0"/>
          </a:p>
          <a:p>
            <a:pPr lvl="0"/>
            <a:r>
              <a:rPr lang="en-US" b="1" dirty="0"/>
              <a:t>Served as president of Washington College (Washington &amp; Lee University today)</a:t>
            </a:r>
            <a:endParaRPr lang="en-US" dirty="0"/>
          </a:p>
          <a:p>
            <a:pPr lvl="0"/>
            <a:r>
              <a:rPr lang="en-US" b="1" dirty="0"/>
              <a:t>Emphasized the importance of education to the nation’s future</a:t>
            </a:r>
            <a:endParaRPr lang="en-US" dirty="0"/>
          </a:p>
          <a:p>
            <a:endParaRPr lang="en-US" dirty="0"/>
          </a:p>
        </p:txBody>
      </p:sp>
    </p:spTree>
    <p:extLst>
      <p:ext uri="{BB962C8B-B14F-4D97-AF65-F5344CB8AC3E}">
        <p14:creationId xmlns:p14="http://schemas.microsoft.com/office/powerpoint/2010/main" val="28020410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a:t>
            </a:r>
            <a:r>
              <a:rPr lang="en-US" baseline="30000" dirty="0" smtClean="0"/>
              <a:t>th</a:t>
            </a:r>
            <a:r>
              <a:rPr lang="en-US" dirty="0" smtClean="0"/>
              <a:t> Amendment </a:t>
            </a:r>
            <a:endParaRPr lang="en-US" dirty="0"/>
          </a:p>
        </p:txBody>
      </p:sp>
      <p:sp>
        <p:nvSpPr>
          <p:cNvPr id="3" name="Content Placeholder 2"/>
          <p:cNvSpPr>
            <a:spLocks noGrp="1"/>
          </p:cNvSpPr>
          <p:nvPr>
            <p:ph idx="1"/>
          </p:nvPr>
        </p:nvSpPr>
        <p:spPr/>
        <p:txBody>
          <a:bodyPr/>
          <a:lstStyle/>
          <a:p>
            <a:r>
              <a:rPr lang="en-US" b="1" dirty="0" smtClean="0"/>
              <a:t>1865</a:t>
            </a:r>
          </a:p>
          <a:p>
            <a:r>
              <a:rPr lang="en-US" b="1" dirty="0" smtClean="0"/>
              <a:t>13</a:t>
            </a:r>
            <a:r>
              <a:rPr lang="en-US" b="1" baseline="30000" dirty="0" smtClean="0"/>
              <a:t>th</a:t>
            </a:r>
            <a:r>
              <a:rPr lang="en-US" b="1" dirty="0" smtClean="0"/>
              <a:t> </a:t>
            </a:r>
            <a:r>
              <a:rPr lang="en-US" b="1" dirty="0"/>
              <a:t>Amendment considered one of the 3 civil war amendments which said slavery was abolished permanently in the United States</a:t>
            </a:r>
            <a:endParaRPr lang="en-US" dirty="0"/>
          </a:p>
        </p:txBody>
      </p:sp>
    </p:spTree>
    <p:extLst>
      <p:ext uri="{BB962C8B-B14F-4D97-AF65-F5344CB8AC3E}">
        <p14:creationId xmlns:p14="http://schemas.microsoft.com/office/powerpoint/2010/main" val="409521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Rebuilding the South </a:t>
            </a:r>
            <a:endParaRPr lang="en-US" dirty="0"/>
          </a:p>
        </p:txBody>
      </p:sp>
      <p:sp>
        <p:nvSpPr>
          <p:cNvPr id="3" name="Content Placeholder 2"/>
          <p:cNvSpPr>
            <a:spLocks noGrp="1"/>
          </p:cNvSpPr>
          <p:nvPr>
            <p:ph idx="1"/>
          </p:nvPr>
        </p:nvSpPr>
        <p:spPr/>
        <p:txBody>
          <a:bodyPr/>
          <a:lstStyle/>
          <a:p>
            <a:r>
              <a:rPr lang="en-US" b="1" dirty="0"/>
              <a:t>The Southern states were left embittered and devastated by the war. </a:t>
            </a:r>
            <a:endParaRPr lang="en-US" b="1" dirty="0" smtClean="0"/>
          </a:p>
          <a:p>
            <a:r>
              <a:rPr lang="en-US" b="1" dirty="0" smtClean="0"/>
              <a:t>Farms</a:t>
            </a:r>
            <a:r>
              <a:rPr lang="en-US" b="1" dirty="0"/>
              <a:t>, railroads, and factories had been destroyed throughout the South. </a:t>
            </a:r>
            <a:endParaRPr lang="en-US" b="1" dirty="0" smtClean="0"/>
          </a:p>
          <a:p>
            <a:r>
              <a:rPr lang="en-US" b="1" dirty="0" smtClean="0"/>
              <a:t>Confederate </a:t>
            </a:r>
            <a:r>
              <a:rPr lang="en-US" b="1" dirty="0"/>
              <a:t>money was worthless. Many towns and cities such as Richmond and Atlanta lay in ruins, and the source of labor was greatly changed due to the loss of life during the war and the end of slavery. </a:t>
            </a:r>
            <a:endParaRPr lang="en-US" b="1" dirty="0" smtClean="0"/>
          </a:p>
          <a:p>
            <a:r>
              <a:rPr lang="en-US" b="1" dirty="0" smtClean="0"/>
              <a:t>The </a:t>
            </a:r>
            <a:r>
              <a:rPr lang="en-US" b="1" dirty="0"/>
              <a:t>South would remain an agriculture-based economy and the poorest section of the nation for many decades afterward.</a:t>
            </a:r>
            <a:endParaRPr lang="en-US" dirty="0"/>
          </a:p>
        </p:txBody>
      </p:sp>
    </p:spTree>
    <p:extLst>
      <p:ext uri="{BB962C8B-B14F-4D97-AF65-F5344CB8AC3E}">
        <p14:creationId xmlns:p14="http://schemas.microsoft.com/office/powerpoint/2010/main" val="4294837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 </a:t>
            </a:r>
            <a:endParaRPr lang="en-US" dirty="0"/>
          </a:p>
        </p:txBody>
      </p:sp>
      <p:sp>
        <p:nvSpPr>
          <p:cNvPr id="3" name="Content Placeholder 2"/>
          <p:cNvSpPr>
            <a:spLocks noGrp="1"/>
          </p:cNvSpPr>
          <p:nvPr>
            <p:ph idx="1"/>
          </p:nvPr>
        </p:nvSpPr>
        <p:spPr/>
        <p:txBody>
          <a:bodyPr/>
          <a:lstStyle/>
          <a:p>
            <a:r>
              <a:rPr lang="en-US" sz="2800" dirty="0" smtClean="0"/>
              <a:t>Freedmen’s Bureau- 1865</a:t>
            </a:r>
          </a:p>
          <a:p>
            <a:pPr marL="742950" lvl="2" indent="-342900">
              <a:buClr>
                <a:schemeClr val="accent1"/>
              </a:buClr>
              <a:buSzPct val="75000"/>
              <a:buFont typeface="Wingdings" pitchFamily="2" charset="2"/>
              <a:buChar char=""/>
            </a:pPr>
            <a:r>
              <a:rPr lang="en-US" sz="2000" dirty="0" smtClean="0"/>
              <a:t>“Forty Acres and a mule”</a:t>
            </a:r>
          </a:p>
          <a:p>
            <a:pPr marL="742950" lvl="2" indent="-342900">
              <a:buClr>
                <a:schemeClr val="accent1"/>
              </a:buClr>
              <a:buSzPct val="75000"/>
              <a:buFont typeface="Wingdings" pitchFamily="2" charset="2"/>
              <a:buChar char=""/>
            </a:pPr>
            <a:r>
              <a:rPr lang="en-US" sz="2000" dirty="0"/>
              <a:t>Only lasted to 1872</a:t>
            </a:r>
          </a:p>
          <a:p>
            <a:pPr marL="400050" lvl="2" indent="0">
              <a:buClr>
                <a:schemeClr val="accent1"/>
              </a:buClr>
              <a:buSzPct val="75000"/>
              <a:buNone/>
            </a:pPr>
            <a:r>
              <a:rPr lang="en-US" sz="2000" dirty="0" smtClean="0"/>
              <a:t> </a:t>
            </a:r>
          </a:p>
          <a:p>
            <a:pPr lvl="1"/>
            <a:endParaRPr lang="en-US" dirty="0" smtClean="0"/>
          </a:p>
          <a:p>
            <a:pPr lvl="1"/>
            <a:endParaRPr lang="en-US" dirty="0" smtClean="0"/>
          </a:p>
        </p:txBody>
      </p:sp>
    </p:spTree>
    <p:extLst>
      <p:ext uri="{BB962C8B-B14F-4D97-AF65-F5344CB8AC3E}">
        <p14:creationId xmlns:p14="http://schemas.microsoft.com/office/powerpoint/2010/main" val="2112540229"/>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a:t>
            </a:r>
            <a:r>
              <a:rPr lang="en-US" baseline="30000" dirty="0" smtClean="0"/>
              <a:t>th</a:t>
            </a:r>
            <a:r>
              <a:rPr lang="en-US" dirty="0" smtClean="0"/>
              <a:t> Amendment and Radical Republicans </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1866</a:t>
            </a:r>
          </a:p>
          <a:p>
            <a:r>
              <a:rPr lang="en-US" b="1" dirty="0"/>
              <a:t>2</a:t>
            </a:r>
            <a:r>
              <a:rPr lang="en-US" b="1" baseline="30000" dirty="0"/>
              <a:t>nd</a:t>
            </a:r>
            <a:r>
              <a:rPr lang="en-US" b="1" dirty="0"/>
              <a:t> of 3 Civil War Amendments- States were prohibited from denying equal rights under the law to any </a:t>
            </a:r>
            <a:r>
              <a:rPr lang="en-US" b="1" dirty="0" smtClean="0"/>
              <a:t>American</a:t>
            </a:r>
          </a:p>
          <a:p>
            <a:r>
              <a:rPr lang="en-US" b="1" dirty="0"/>
              <a:t> The assassination of Lincoln just a few days after Lee’s surrender at Appomattox enabled Radical Republicans to influence the process of Reconstruction in a manner much more punitive towards the former Confederate states. </a:t>
            </a:r>
            <a:endParaRPr lang="en-US" b="1" dirty="0" smtClean="0"/>
          </a:p>
          <a:p>
            <a:endParaRPr lang="en-US" dirty="0"/>
          </a:p>
        </p:txBody>
      </p:sp>
    </p:spTree>
    <p:extLst>
      <p:ext uri="{BB962C8B-B14F-4D97-AF65-F5344CB8AC3E}">
        <p14:creationId xmlns:p14="http://schemas.microsoft.com/office/powerpoint/2010/main" val="4238736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is Impeached </a:t>
            </a:r>
            <a:endParaRPr lang="en-US" dirty="0"/>
          </a:p>
        </p:txBody>
      </p:sp>
      <p:sp>
        <p:nvSpPr>
          <p:cNvPr id="3" name="Content Placeholder 2"/>
          <p:cNvSpPr>
            <a:spLocks noGrp="1"/>
          </p:cNvSpPr>
          <p:nvPr>
            <p:ph idx="1"/>
          </p:nvPr>
        </p:nvSpPr>
        <p:spPr/>
        <p:txBody>
          <a:bodyPr/>
          <a:lstStyle/>
          <a:p>
            <a:r>
              <a:rPr lang="en-US" b="1" dirty="0"/>
              <a:t>Radical Republicans also believed in aggressively guaranteeing voting and other civil rights to African Americans. </a:t>
            </a:r>
            <a:endParaRPr lang="en-US" b="1" dirty="0" smtClean="0"/>
          </a:p>
          <a:p>
            <a:r>
              <a:rPr lang="en-US" dirty="0" smtClean="0"/>
              <a:t>Tenure in Office Act</a:t>
            </a:r>
          </a:p>
          <a:p>
            <a:r>
              <a:rPr lang="en-US" dirty="0" smtClean="0"/>
              <a:t>Secretary of War- Edwin Stanton </a:t>
            </a:r>
          </a:p>
          <a:p>
            <a:r>
              <a:rPr lang="en-US" b="1" dirty="0" smtClean="0"/>
              <a:t>R.R. clashed </a:t>
            </a:r>
            <a:r>
              <a:rPr lang="en-US" b="1" dirty="0"/>
              <a:t>repeatedly with </a:t>
            </a:r>
            <a:r>
              <a:rPr lang="en-US" b="1" dirty="0" smtClean="0"/>
              <a:t>Johnson</a:t>
            </a:r>
            <a:r>
              <a:rPr lang="en-US" b="1" dirty="0"/>
              <a:t>, over the issue of civil rights for freed slaves, eventually impeaching him, but failing to remove him from office</a:t>
            </a:r>
            <a:r>
              <a:rPr lang="en-US" b="1" dirty="0" smtClean="0"/>
              <a:t>.</a:t>
            </a:r>
          </a:p>
        </p:txBody>
      </p:sp>
      <p:pic>
        <p:nvPicPr>
          <p:cNvPr id="4" name="Picture 2" descr="http://www.whitehouse.gov/sites/default/files/first-family/masthead_image/17aj_header_sm.jpg?1250878017">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180583"/>
            <a:ext cx="2971800" cy="167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235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Reconstruction </a:t>
            </a:r>
            <a:endParaRPr lang="en-US" dirty="0"/>
          </a:p>
        </p:txBody>
      </p:sp>
      <p:sp>
        <p:nvSpPr>
          <p:cNvPr id="3" name="Content Placeholder 2"/>
          <p:cNvSpPr>
            <a:spLocks noGrp="1"/>
          </p:cNvSpPr>
          <p:nvPr>
            <p:ph idx="1"/>
          </p:nvPr>
        </p:nvSpPr>
        <p:spPr/>
        <p:txBody>
          <a:bodyPr/>
          <a:lstStyle/>
          <a:p>
            <a:r>
              <a:rPr lang="en-US" dirty="0" smtClean="0"/>
              <a:t>Military Reconstruction Act- 1867</a:t>
            </a:r>
          </a:p>
          <a:p>
            <a:r>
              <a:rPr lang="en-US" b="1" dirty="0"/>
              <a:t>The states that seceded were not allowed back into the Union immediately, but were put under military occupation</a:t>
            </a:r>
            <a:r>
              <a:rPr lang="en-US" b="1" dirty="0" smtClean="0"/>
              <a:t>.</a:t>
            </a:r>
          </a:p>
          <a:p>
            <a:r>
              <a:rPr lang="en-US" dirty="0" smtClean="0"/>
              <a:t>15th Amendment: 1870</a:t>
            </a:r>
          </a:p>
          <a:p>
            <a:pPr marL="0" indent="0">
              <a:buNone/>
            </a:pPr>
            <a:r>
              <a:rPr lang="en-US" dirty="0"/>
              <a:t>	</a:t>
            </a:r>
            <a:r>
              <a:rPr lang="en-US" b="1" dirty="0"/>
              <a:t>*The 15</a:t>
            </a:r>
            <a:r>
              <a:rPr lang="en-US" b="1" baseline="30000" dirty="0"/>
              <a:t>th</a:t>
            </a:r>
            <a:r>
              <a:rPr lang="en-US" b="1" dirty="0"/>
              <a:t> Amendment- 3</a:t>
            </a:r>
            <a:r>
              <a:rPr lang="en-US" b="1" baseline="30000" dirty="0"/>
              <a:t>rd</a:t>
            </a:r>
            <a:r>
              <a:rPr lang="en-US" b="1" dirty="0"/>
              <a:t> of 3 civil war amendments that stated Voting rights were guaranteed regardless of “race, color, or </a:t>
            </a:r>
            <a:r>
              <a:rPr lang="en-US" b="1" dirty="0" smtClean="0"/>
              <a:t>previous </a:t>
            </a:r>
            <a:r>
              <a:rPr lang="en-US" b="1" dirty="0"/>
              <a:t>condition of servitude” (former slaves) </a:t>
            </a:r>
            <a:endParaRPr lang="en-US" b="1" dirty="0" smtClean="0"/>
          </a:p>
          <a:p>
            <a:r>
              <a:rPr lang="en-US" dirty="0" smtClean="0"/>
              <a:t>Loopholes? </a:t>
            </a:r>
          </a:p>
        </p:txBody>
      </p:sp>
    </p:spTree>
    <p:extLst>
      <p:ext uri="{BB962C8B-B14F-4D97-AF65-F5344CB8AC3E}">
        <p14:creationId xmlns:p14="http://schemas.microsoft.com/office/powerpoint/2010/main" val="4143693568"/>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5" y="34159"/>
            <a:ext cx="9154431"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86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Frederick Douglass </a:t>
            </a:r>
            <a:endParaRPr lang="en-US" dirty="0"/>
          </a:p>
        </p:txBody>
      </p:sp>
      <p:sp>
        <p:nvSpPr>
          <p:cNvPr id="3" name="Content Placeholder 2"/>
          <p:cNvSpPr>
            <a:spLocks noGrp="1"/>
          </p:cNvSpPr>
          <p:nvPr>
            <p:ph idx="1"/>
          </p:nvPr>
        </p:nvSpPr>
        <p:spPr/>
        <p:txBody>
          <a:bodyPr/>
          <a:lstStyle/>
          <a:p>
            <a:r>
              <a:rPr lang="en-US" b="1" dirty="0"/>
              <a:t>Supported full equality for African Americans</a:t>
            </a:r>
            <a:endParaRPr lang="en-US" dirty="0"/>
          </a:p>
          <a:p>
            <a:pPr lvl="0"/>
            <a:r>
              <a:rPr lang="en-US" b="1" dirty="0"/>
              <a:t>Advocated for the passage of the 14th and 15th Amendments</a:t>
            </a:r>
            <a:endParaRPr lang="en-US" dirty="0"/>
          </a:p>
          <a:p>
            <a:pPr lvl="0"/>
            <a:r>
              <a:rPr lang="en-US" b="1" dirty="0"/>
              <a:t>Encouraged federal government actions to protect the rights of freedmen in the South</a:t>
            </a:r>
            <a:endParaRPr lang="en-US" dirty="0"/>
          </a:p>
          <a:p>
            <a:pPr lvl="0"/>
            <a:r>
              <a:rPr lang="en-US" b="1" dirty="0"/>
              <a:t>Served as ambassador to Haiti and in the civil service</a:t>
            </a:r>
            <a:endParaRPr lang="en-US" dirty="0"/>
          </a:p>
        </p:txBody>
      </p:sp>
    </p:spTree>
    <p:extLst>
      <p:ext uri="{BB962C8B-B14F-4D97-AF65-F5344CB8AC3E}">
        <p14:creationId xmlns:p14="http://schemas.microsoft.com/office/powerpoint/2010/main" val="20523181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Radical Reconstruction in the South </a:t>
            </a:r>
            <a:endParaRPr lang="en-US" dirty="0"/>
          </a:p>
        </p:txBody>
      </p:sp>
      <p:sp>
        <p:nvSpPr>
          <p:cNvPr id="3" name="Content Placeholder 2"/>
          <p:cNvSpPr>
            <a:spLocks noGrp="1"/>
          </p:cNvSpPr>
          <p:nvPr>
            <p:ph idx="1"/>
          </p:nvPr>
        </p:nvSpPr>
        <p:spPr/>
        <p:txBody>
          <a:bodyPr/>
          <a:lstStyle/>
          <a:p>
            <a:r>
              <a:rPr lang="en-US" dirty="0" smtClean="0"/>
              <a:t>“Scalawag’s”</a:t>
            </a:r>
          </a:p>
          <a:p>
            <a:r>
              <a:rPr lang="en-US" dirty="0" smtClean="0"/>
              <a:t>“Carpetbaggers” </a:t>
            </a:r>
          </a:p>
          <a:p>
            <a:r>
              <a:rPr lang="en-US" dirty="0" smtClean="0"/>
              <a:t>Positives from Reconstruction </a:t>
            </a:r>
            <a:endParaRPr lang="en-US" dirty="0"/>
          </a:p>
        </p:txBody>
      </p:sp>
    </p:spTree>
    <p:extLst>
      <p:ext uri="{BB962C8B-B14F-4D97-AF65-F5344CB8AC3E}">
        <p14:creationId xmlns:p14="http://schemas.microsoft.com/office/powerpoint/2010/main" val="37632810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1856</a:t>
            </a:r>
            <a:endParaRPr lang="en-US" dirty="0"/>
          </a:p>
        </p:txBody>
      </p:sp>
      <p:sp>
        <p:nvSpPr>
          <p:cNvPr id="4" name="Content Placeholder 3"/>
          <p:cNvSpPr>
            <a:spLocks noGrp="1"/>
          </p:cNvSpPr>
          <p:nvPr>
            <p:ph sz="half" idx="1"/>
          </p:nvPr>
        </p:nvSpPr>
        <p:spPr/>
        <p:txBody>
          <a:bodyPr/>
          <a:lstStyle/>
          <a:p>
            <a:r>
              <a:rPr lang="en-US" dirty="0" smtClean="0"/>
              <a:t>James Buchanan- Democratic nominee</a:t>
            </a:r>
          </a:p>
          <a:p>
            <a:r>
              <a:rPr lang="en-US" dirty="0" smtClean="0"/>
              <a:t>Becomes 15</a:t>
            </a:r>
            <a:r>
              <a:rPr lang="en-US" baseline="30000" dirty="0" smtClean="0"/>
              <a:t>th</a:t>
            </a:r>
            <a:r>
              <a:rPr lang="en-US" dirty="0" smtClean="0"/>
              <a:t> pres. </a:t>
            </a:r>
          </a:p>
          <a:p>
            <a:r>
              <a:rPr lang="en-US" b="1" dirty="0"/>
              <a:t>The 1850’s were known for having ineffective presidential leadership (one cause of Civil War) </a:t>
            </a:r>
            <a:endParaRPr lang="en-US" dirty="0" smtClean="0"/>
          </a:p>
        </p:txBody>
      </p:sp>
      <p:sp>
        <p:nvSpPr>
          <p:cNvPr id="5" name="Content Placeholder 4"/>
          <p:cNvSpPr>
            <a:spLocks noGrp="1"/>
          </p:cNvSpPr>
          <p:nvPr>
            <p:ph sz="half" idx="2"/>
          </p:nvPr>
        </p:nvSpPr>
        <p:spPr>
          <a:xfrm>
            <a:off x="6324600" y="5867400"/>
            <a:ext cx="2590800" cy="715963"/>
          </a:xfrm>
        </p:spPr>
        <p:txBody>
          <a:bodyPr/>
          <a:lstStyle/>
          <a:p>
            <a:pPr marL="0" indent="0">
              <a:buNone/>
            </a:pPr>
            <a:r>
              <a:rPr lang="en-US" dirty="0" smtClean="0"/>
              <a:t>Buchanan </a:t>
            </a:r>
            <a:endParaRPr lang="en-US" dirty="0"/>
          </a:p>
        </p:txBody>
      </p:sp>
      <p:pic>
        <p:nvPicPr>
          <p:cNvPr id="1026" name="Picture 2" descr="Hon. James Buchanan - NARA - 528318-cro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828800"/>
            <a:ext cx="300990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447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4" name="Title 3"/>
          <p:cNvSpPr>
            <a:spLocks noGrp="1"/>
          </p:cNvSpPr>
          <p:nvPr>
            <p:ph type="title"/>
          </p:nvPr>
        </p:nvSpPr>
        <p:spPr/>
        <p:txBody>
          <a:bodyPr/>
          <a:lstStyle/>
          <a:p>
            <a:r>
              <a:rPr lang="en-US" dirty="0" smtClean="0"/>
              <a:t>Carpetbagger- By Thomas Nast </a:t>
            </a:r>
            <a:endParaRPr lang="en-US" dirty="0"/>
          </a:p>
        </p:txBody>
      </p:sp>
      <p:sp>
        <p:nvSpPr>
          <p:cNvPr id="6" name="Text Placeholder 5"/>
          <p:cNvSpPr>
            <a:spLocks noGrp="1"/>
          </p:cNvSpPr>
          <p:nvPr>
            <p:ph type="body" sz="half" idx="2"/>
          </p:nvPr>
        </p:nvSpPr>
        <p:spPr/>
        <p:txBody>
          <a:bodyPr/>
          <a:lstStyle/>
          <a:p>
            <a:endParaRPr lang="en-US"/>
          </a:p>
        </p:txBody>
      </p:sp>
      <p:pic>
        <p:nvPicPr>
          <p:cNvPr id="32770" name="Picture 2" descr="http://media.web.britannica.com/eb-media/66/95866-004-DAE0AE2B.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60128"/>
            <a:ext cx="4800600" cy="529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330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Ku Klux Klan </a:t>
            </a:r>
            <a:endParaRPr lang="en-US" dirty="0"/>
          </a:p>
        </p:txBody>
      </p:sp>
      <p:sp>
        <p:nvSpPr>
          <p:cNvPr id="3" name="Content Placeholder 2"/>
          <p:cNvSpPr>
            <a:spLocks noGrp="1"/>
          </p:cNvSpPr>
          <p:nvPr>
            <p:ph sz="half" idx="1"/>
          </p:nvPr>
        </p:nvSpPr>
        <p:spPr>
          <a:xfrm>
            <a:off x="-5255" y="1600200"/>
            <a:ext cx="4038600" cy="4525963"/>
          </a:xfrm>
        </p:spPr>
        <p:txBody>
          <a:bodyPr/>
          <a:lstStyle/>
          <a:p>
            <a:r>
              <a:rPr lang="en-US" dirty="0" smtClean="0"/>
              <a:t>Founded in 1866</a:t>
            </a:r>
          </a:p>
          <a:p>
            <a:r>
              <a:rPr lang="en-US" dirty="0" smtClean="0"/>
              <a:t>Rebellion against radical rule </a:t>
            </a:r>
          </a:p>
          <a:p>
            <a:r>
              <a:rPr lang="en-US" dirty="0" smtClean="0"/>
              <a:t>Goal to overthrow reconstruction gov’t in South</a:t>
            </a:r>
          </a:p>
          <a:p>
            <a:r>
              <a:rPr lang="en-US" dirty="0" smtClean="0"/>
              <a:t>“Invisible Empire of the South”</a:t>
            </a:r>
          </a:p>
          <a:p>
            <a:r>
              <a:rPr lang="en-US" dirty="0" smtClean="0"/>
              <a:t>“KKK Act”</a:t>
            </a:r>
            <a:endParaRPr lang="en-US" dirty="0"/>
          </a:p>
        </p:txBody>
      </p:sp>
      <p:sp>
        <p:nvSpPr>
          <p:cNvPr id="4" name="Content Placeholder 3"/>
          <p:cNvSpPr>
            <a:spLocks noGrp="1"/>
          </p:cNvSpPr>
          <p:nvPr>
            <p:ph sz="half" idx="2"/>
          </p:nvPr>
        </p:nvSpPr>
        <p:spPr/>
        <p:txBody>
          <a:bodyPr/>
          <a:lstStyle/>
          <a:p>
            <a:endParaRPr lang="en-US"/>
          </a:p>
        </p:txBody>
      </p:sp>
      <p:pic>
        <p:nvPicPr>
          <p:cNvPr id="35843" name="Picture 3" descr="http://4.bp.blogspot.com/-cqgjLZNl5U4/TmBPYKtNHZI/AAAAAAAAAAs/vGYKNM8dnpI/s1600/kk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47" y="1981200"/>
            <a:ext cx="49031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571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thumb/a/a5/Kkk-carpetbagger-cartoon.jpg/250px-Kkk-carpetbagger-carto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199"/>
            <a:ext cx="8749708" cy="601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411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Solid South</a:t>
            </a:r>
            <a:endParaRPr lang="en-US" dirty="0"/>
          </a:p>
        </p:txBody>
      </p:sp>
      <p:sp>
        <p:nvSpPr>
          <p:cNvPr id="5" name="Content Placeholder 4"/>
          <p:cNvSpPr>
            <a:spLocks noGrp="1"/>
          </p:cNvSpPr>
          <p:nvPr>
            <p:ph idx="1"/>
          </p:nvPr>
        </p:nvSpPr>
        <p:spPr/>
        <p:txBody>
          <a:bodyPr/>
          <a:lstStyle/>
          <a:p>
            <a:r>
              <a:rPr lang="en-US" dirty="0" smtClean="0"/>
              <a:t>White supremacist South dominated by Democrats</a:t>
            </a:r>
          </a:p>
          <a:p>
            <a:r>
              <a:rPr lang="en-US" dirty="0" smtClean="0"/>
              <a:t>Began increased violence, racism, discrimination towards blacks that would last for generations</a:t>
            </a:r>
          </a:p>
          <a:p>
            <a:r>
              <a:rPr lang="en-US" dirty="0" smtClean="0"/>
              <a:t>Coalition of prewar Democrats and Union Whigs attempted to undo changes brought about by the Civil War </a:t>
            </a:r>
            <a:endParaRPr lang="en-US" dirty="0"/>
          </a:p>
        </p:txBody>
      </p:sp>
    </p:spTree>
    <p:extLst>
      <p:ext uri="{BB962C8B-B14F-4D97-AF65-F5344CB8AC3E}">
        <p14:creationId xmlns:p14="http://schemas.microsoft.com/office/powerpoint/2010/main" val="392377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of Alaska </a:t>
            </a:r>
            <a:endParaRPr lang="en-US" dirty="0"/>
          </a:p>
        </p:txBody>
      </p:sp>
      <p:sp>
        <p:nvSpPr>
          <p:cNvPr id="3" name="Content Placeholder 2"/>
          <p:cNvSpPr>
            <a:spLocks noGrp="1"/>
          </p:cNvSpPr>
          <p:nvPr>
            <p:ph sz="half" idx="1"/>
          </p:nvPr>
        </p:nvSpPr>
        <p:spPr>
          <a:xfrm>
            <a:off x="-5255" y="1676400"/>
            <a:ext cx="4038600" cy="4525963"/>
          </a:xfrm>
        </p:spPr>
        <p:txBody>
          <a:bodyPr/>
          <a:lstStyle/>
          <a:p>
            <a:r>
              <a:rPr lang="en-US" dirty="0" smtClean="0"/>
              <a:t>1867</a:t>
            </a:r>
          </a:p>
          <a:p>
            <a:r>
              <a:rPr lang="en-US" dirty="0" smtClean="0"/>
              <a:t>Russia doesn’t want war w/ Britain in NA </a:t>
            </a:r>
          </a:p>
          <a:p>
            <a:r>
              <a:rPr lang="en-US" dirty="0" smtClean="0"/>
              <a:t>US purchases Alaska for $7.2 million</a:t>
            </a:r>
          </a:p>
          <a:p>
            <a:r>
              <a:rPr lang="en-US" dirty="0" smtClean="0"/>
              <a:t>Major source of oil and fisheries </a:t>
            </a:r>
            <a:endParaRPr lang="en-US" dirty="0"/>
          </a:p>
        </p:txBody>
      </p:sp>
      <p:sp>
        <p:nvSpPr>
          <p:cNvPr id="4" name="Content Placeholder 3"/>
          <p:cNvSpPr>
            <a:spLocks noGrp="1"/>
          </p:cNvSpPr>
          <p:nvPr>
            <p:ph sz="half" idx="2"/>
          </p:nvPr>
        </p:nvSpPr>
        <p:spPr/>
        <p:txBody>
          <a:bodyPr/>
          <a:lstStyle/>
          <a:p>
            <a:endParaRPr lang="en-US"/>
          </a:p>
        </p:txBody>
      </p:sp>
      <p:pic>
        <p:nvPicPr>
          <p:cNvPr id="36866" name="Picture 2" descr="http://t3.gstatic.com/images?q=tbn:ANd9GcQkw6gqbnpl1x8k3C6F6Eu1ZHU9Xt1pcayPCcVCC4PKEeRus56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0" y="1752600"/>
            <a:ext cx="523875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14563"/>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of 1875</a:t>
            </a:r>
            <a:endParaRPr lang="en-US" dirty="0"/>
          </a:p>
        </p:txBody>
      </p:sp>
      <p:sp>
        <p:nvSpPr>
          <p:cNvPr id="3" name="Content Placeholder 2"/>
          <p:cNvSpPr>
            <a:spLocks noGrp="1"/>
          </p:cNvSpPr>
          <p:nvPr>
            <p:ph idx="1"/>
          </p:nvPr>
        </p:nvSpPr>
        <p:spPr/>
        <p:txBody>
          <a:bodyPr>
            <a:normAutofit/>
          </a:bodyPr>
          <a:lstStyle/>
          <a:p>
            <a:r>
              <a:rPr lang="en-US" dirty="0" smtClean="0"/>
              <a:t>Crime to deny full and equal use of public places to anyone</a:t>
            </a:r>
          </a:p>
          <a:p>
            <a:r>
              <a:rPr lang="en-US" dirty="0" smtClean="0"/>
              <a:t>NOT enforced</a:t>
            </a:r>
          </a:p>
          <a:p>
            <a:r>
              <a:rPr lang="en-US" dirty="0" smtClean="0"/>
              <a:t>Another true civil rights act won’t be attempted for 90 years</a:t>
            </a:r>
            <a:endParaRPr lang="en-US" dirty="0"/>
          </a:p>
        </p:txBody>
      </p:sp>
    </p:spTree>
    <p:extLst>
      <p:ext uri="{BB962C8B-B14F-4D97-AF65-F5344CB8AC3E}">
        <p14:creationId xmlns:p14="http://schemas.microsoft.com/office/powerpoint/2010/main" val="1164831749"/>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 of Reconstruction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1870- All former Confederate states now a part of the union</a:t>
            </a:r>
          </a:p>
          <a:p>
            <a:r>
              <a:rPr lang="en-US" dirty="0" smtClean="0"/>
              <a:t>Election of 1876- Rep. Rutherford B. Hayes vs Dem. Sam Tilden (inconclusive) </a:t>
            </a:r>
          </a:p>
          <a:p>
            <a:r>
              <a:rPr lang="en-US" dirty="0" smtClean="0"/>
              <a:t> Leads to Compromise of 1877</a:t>
            </a:r>
          </a:p>
          <a:p>
            <a:r>
              <a:rPr lang="en-US" b="1" dirty="0"/>
              <a:t>In return for support from Southern Democrats in the electoral college vote, the Republicans agreed to end the military occupation of the South. </a:t>
            </a:r>
            <a:endParaRPr lang="en-US" b="1" dirty="0" smtClean="0"/>
          </a:p>
          <a:p>
            <a:r>
              <a:rPr lang="en-US" b="1" dirty="0"/>
              <a:t>Known as the Compromise of 1877, this enabled former Confederates who controlled the Democratic Party to regain power. It opened the door to the “Jim Crow Era” and began a long period in which African Americans in the South were denied the full rights of American citizenship.</a:t>
            </a: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4617883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4" name="Content Placeholder 3"/>
          <p:cNvSpPr>
            <a:spLocks noGrp="1"/>
          </p:cNvSpPr>
          <p:nvPr>
            <p:ph sz="half" idx="1"/>
          </p:nvPr>
        </p:nvSpPr>
        <p:spPr/>
        <p:txBody>
          <a:bodyPr>
            <a:normAutofit/>
          </a:bodyPr>
          <a:lstStyle/>
          <a:p>
            <a:r>
              <a:rPr lang="en-US" dirty="0" smtClean="0"/>
              <a:t>Hayes is elected the new president</a:t>
            </a:r>
          </a:p>
          <a:p>
            <a:r>
              <a:rPr lang="en-US" b="1" dirty="0"/>
              <a:t>The Reconstruction period ended </a:t>
            </a:r>
            <a:endParaRPr lang="en-US" b="1" dirty="0" smtClean="0"/>
          </a:p>
          <a:p>
            <a:r>
              <a:rPr lang="en-US" dirty="0" smtClean="0"/>
              <a:t>Period of weak presidents to follow </a:t>
            </a:r>
            <a:endParaRPr lang="en-US" dirty="0"/>
          </a:p>
        </p:txBody>
      </p:sp>
      <p:pic>
        <p:nvPicPr>
          <p:cNvPr id="37890" name="Picture 2" descr="http://www.whitehouse.gov/sites/default/files/first-family/masthead_image/19rb_header_sm.jpg?1250878419">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939" y="3048000"/>
            <a:ext cx="4183061" cy="23622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38382180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Dred-Scott Decision </a:t>
            </a:r>
            <a:endParaRPr lang="en-US" dirty="0"/>
          </a:p>
        </p:txBody>
      </p:sp>
      <p:sp>
        <p:nvSpPr>
          <p:cNvPr id="3" name="Content Placeholder 2"/>
          <p:cNvSpPr>
            <a:spLocks noGrp="1"/>
          </p:cNvSpPr>
          <p:nvPr>
            <p:ph sz="half" idx="1"/>
          </p:nvPr>
        </p:nvSpPr>
        <p:spPr>
          <a:xfrm>
            <a:off x="457200" y="1600200"/>
            <a:ext cx="4038600" cy="5029200"/>
          </a:xfrm>
        </p:spPr>
        <p:txBody>
          <a:bodyPr>
            <a:normAutofit fontScale="85000" lnSpcReduction="20000"/>
          </a:bodyPr>
          <a:lstStyle/>
          <a:p>
            <a:r>
              <a:rPr lang="en-US" dirty="0" smtClean="0"/>
              <a:t>1857</a:t>
            </a:r>
          </a:p>
          <a:p>
            <a:r>
              <a:rPr lang="en-US" dirty="0" smtClean="0"/>
              <a:t>Dred Scott- slave in Wisconsin territory </a:t>
            </a:r>
          </a:p>
          <a:p>
            <a:r>
              <a:rPr lang="en-US" dirty="0" smtClean="0"/>
              <a:t>Sues for freedom – </a:t>
            </a:r>
            <a:r>
              <a:rPr lang="en-US" i="1" dirty="0" smtClean="0"/>
              <a:t>Dred Scott V. Sanford</a:t>
            </a:r>
            <a:endParaRPr lang="en-US" dirty="0" smtClean="0"/>
          </a:p>
          <a:p>
            <a:r>
              <a:rPr lang="en-US" dirty="0" smtClean="0"/>
              <a:t>Chief Justice Roger B. Taney</a:t>
            </a:r>
          </a:p>
          <a:p>
            <a:r>
              <a:rPr lang="en-US" dirty="0" smtClean="0"/>
              <a:t>Decisions:</a:t>
            </a:r>
          </a:p>
          <a:p>
            <a:pPr lvl="1"/>
            <a:r>
              <a:rPr lang="en-US" dirty="0" smtClean="0"/>
              <a:t>No African Americans can sue in fed. Court</a:t>
            </a:r>
          </a:p>
          <a:p>
            <a:pPr lvl="1"/>
            <a:r>
              <a:rPr lang="en-US" dirty="0" smtClean="0"/>
              <a:t>Slaves allowed in slave free territory </a:t>
            </a:r>
            <a:endParaRPr lang="en-US" dirty="0" smtClean="0"/>
          </a:p>
          <a:p>
            <a:pPr lvl="1"/>
            <a:r>
              <a:rPr lang="en-US" dirty="0" smtClean="0"/>
              <a:t>Slaves cannot be taken from owners without due process of law </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10242" name="Picture 2" descr="http://upload.wikimedia.org/wikipedia/commons/9/97/DredScot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523999"/>
            <a:ext cx="3352800" cy="475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Frederick Douglass </a:t>
            </a:r>
            <a:endParaRPr lang="en-US" dirty="0"/>
          </a:p>
        </p:txBody>
      </p:sp>
      <p:sp>
        <p:nvSpPr>
          <p:cNvPr id="5" name="Content Placeholder 4"/>
          <p:cNvSpPr>
            <a:spLocks noGrp="1"/>
          </p:cNvSpPr>
          <p:nvPr>
            <p:ph sz="half" idx="1"/>
          </p:nvPr>
        </p:nvSpPr>
        <p:spPr/>
        <p:txBody>
          <a:bodyPr>
            <a:normAutofit lnSpcReduction="10000"/>
          </a:bodyPr>
          <a:lstStyle/>
          <a:p>
            <a:r>
              <a:rPr lang="en-US" i="1" dirty="0" smtClean="0"/>
              <a:t>The North Star </a:t>
            </a:r>
          </a:p>
          <a:p>
            <a:r>
              <a:rPr lang="en-US" dirty="0" smtClean="0"/>
              <a:t>Former slave </a:t>
            </a:r>
          </a:p>
          <a:p>
            <a:r>
              <a:rPr lang="en-US" b="1" dirty="0" smtClean="0"/>
              <a:t>In the future:  </a:t>
            </a:r>
            <a:r>
              <a:rPr lang="en-US" b="1" dirty="0"/>
              <a:t>Urged Lincoln to recruit former enslaved African Americans to fight in the Union Army </a:t>
            </a:r>
            <a:endParaRPr lang="en-US" dirty="0"/>
          </a:p>
        </p:txBody>
      </p:sp>
      <p:sp>
        <p:nvSpPr>
          <p:cNvPr id="6" name="Content Placeholder 5"/>
          <p:cNvSpPr>
            <a:spLocks noGrp="1"/>
          </p:cNvSpPr>
          <p:nvPr>
            <p:ph sz="half" idx="2"/>
          </p:nvPr>
        </p:nvSpPr>
        <p:spPr>
          <a:xfrm>
            <a:off x="6248400" y="6333851"/>
            <a:ext cx="2667000" cy="487363"/>
          </a:xfrm>
        </p:spPr>
        <p:txBody>
          <a:bodyPr>
            <a:normAutofit lnSpcReduction="10000"/>
          </a:bodyPr>
          <a:lstStyle/>
          <a:p>
            <a:pPr marL="0" indent="0">
              <a:buNone/>
            </a:pPr>
            <a:r>
              <a:rPr lang="en-US" dirty="0" smtClean="0"/>
              <a:t>Douglass </a:t>
            </a:r>
            <a:endParaRPr lang="en-US" dirty="0"/>
          </a:p>
        </p:txBody>
      </p:sp>
      <p:pic>
        <p:nvPicPr>
          <p:cNvPr id="11266" name="Picture 2" descr="http://www.ustavprava.cz/blog/wp-content/uploads/2014/02/frederick_douglas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952625"/>
            <a:ext cx="32766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450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4270</TotalTime>
  <Words>2303</Words>
  <Application>Microsoft Office PowerPoint</Application>
  <PresentationFormat>On-screen Show (4:3)</PresentationFormat>
  <Paragraphs>324</Paragraphs>
  <Slides>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Bodoni MT Condensed</vt:lpstr>
      <vt:lpstr>Calibri</vt:lpstr>
      <vt:lpstr>Courier New</vt:lpstr>
      <vt:lpstr>Franklin Gothic Book</vt:lpstr>
      <vt:lpstr>Wingdings</vt:lpstr>
      <vt:lpstr>Decatur</vt:lpstr>
      <vt:lpstr>Civil War and Reconstruction </vt:lpstr>
      <vt:lpstr>Road to the Civil War </vt:lpstr>
      <vt:lpstr>Antislavery Literature </vt:lpstr>
      <vt:lpstr>“Bleeding Kansas” </vt:lpstr>
      <vt:lpstr>Charles Sumner </vt:lpstr>
      <vt:lpstr>Pottawatomie Massacre</vt:lpstr>
      <vt:lpstr>Election of 1856</vt:lpstr>
      <vt:lpstr>Dred-Scott Decision </vt:lpstr>
      <vt:lpstr>Frederick Douglass </vt:lpstr>
      <vt:lpstr>Lincoln-Douglas Debates (1858)</vt:lpstr>
      <vt:lpstr>Attack on Harper’s Ferry </vt:lpstr>
      <vt:lpstr>PowerPoint Presentation</vt:lpstr>
      <vt:lpstr>Nominating Conventions of 1860</vt:lpstr>
      <vt:lpstr>Election of 1860</vt:lpstr>
      <vt:lpstr>Southern States Secede </vt:lpstr>
      <vt:lpstr>Justification for Secession </vt:lpstr>
      <vt:lpstr>Lincolns Early Presidency </vt:lpstr>
      <vt:lpstr>Civil War</vt:lpstr>
      <vt:lpstr>Attack on Fort Sumter </vt:lpstr>
      <vt:lpstr>Con’t </vt:lpstr>
      <vt:lpstr>Border Slave States </vt:lpstr>
      <vt:lpstr>PowerPoint Presentation</vt:lpstr>
      <vt:lpstr>Confederate Assets and Disadvantages </vt:lpstr>
      <vt:lpstr>Northern Advantages </vt:lpstr>
      <vt:lpstr>The Confederacy </vt:lpstr>
      <vt:lpstr>Raising Armies </vt:lpstr>
      <vt:lpstr>African- American Soldiers </vt:lpstr>
      <vt:lpstr>Women During the War </vt:lpstr>
      <vt:lpstr>Financial Aspects to the War </vt:lpstr>
      <vt:lpstr>Westward Movement </vt:lpstr>
      <vt:lpstr>War in the East</vt:lpstr>
      <vt:lpstr>PowerPoint Presentation</vt:lpstr>
      <vt:lpstr>Battle of Bull Run (July 1861) </vt:lpstr>
      <vt:lpstr>George B. McClellan </vt:lpstr>
      <vt:lpstr>Peninsula Campaign </vt:lpstr>
      <vt:lpstr>2nd Battle of Bull Run </vt:lpstr>
      <vt:lpstr>Antietam </vt:lpstr>
      <vt:lpstr>PowerPoint Presentation</vt:lpstr>
      <vt:lpstr>Emancipation Proclamation </vt:lpstr>
      <vt:lpstr>Con’t</vt:lpstr>
      <vt:lpstr>Reaction </vt:lpstr>
      <vt:lpstr>War in the West</vt:lpstr>
      <vt:lpstr>War in the East </vt:lpstr>
      <vt:lpstr>Battle of Gettysburg </vt:lpstr>
      <vt:lpstr>Taken 1st day at McPherson’s Woods where the heaviest fighting took place</vt:lpstr>
      <vt:lpstr>Union solider getting ready to have leg amputated </vt:lpstr>
      <vt:lpstr>Lincoln visiting Battlefield. Will soon give his Gettysburg Address </vt:lpstr>
      <vt:lpstr>Gettysburg Address</vt:lpstr>
      <vt:lpstr>End of the War in the West </vt:lpstr>
      <vt:lpstr>PowerPoint Presentation</vt:lpstr>
      <vt:lpstr>Railway station in Atlanta</vt:lpstr>
      <vt:lpstr>PowerPoint Presentation</vt:lpstr>
      <vt:lpstr>Election of 1864</vt:lpstr>
      <vt:lpstr>Lee’s Surrender – April 9, 1865</vt:lpstr>
      <vt:lpstr>Post-Civil War Era </vt:lpstr>
      <vt:lpstr>Ulysses S. Grants Views  </vt:lpstr>
      <vt:lpstr>Lincoln’s Views</vt:lpstr>
      <vt:lpstr>Lincoln’s Assassination </vt:lpstr>
      <vt:lpstr>Results and costs of the Civil War </vt:lpstr>
      <vt:lpstr>Reconstruction </vt:lpstr>
      <vt:lpstr>13th Amendment </vt:lpstr>
      <vt:lpstr>Rebuilding the South </vt:lpstr>
      <vt:lpstr>African Americans </vt:lpstr>
      <vt:lpstr>14th Amendment and Radical Republicans </vt:lpstr>
      <vt:lpstr>Johnson is Impeached </vt:lpstr>
      <vt:lpstr>Military Reconstruction </vt:lpstr>
      <vt:lpstr>PowerPoint Presentation</vt:lpstr>
      <vt:lpstr>Frederick Douglass </vt:lpstr>
      <vt:lpstr>Radical Reconstruction in the South </vt:lpstr>
      <vt:lpstr>Carpetbagger- By Thomas Nast </vt:lpstr>
      <vt:lpstr>Rise of the Ku Klux Klan </vt:lpstr>
      <vt:lpstr>PowerPoint Presentation</vt:lpstr>
      <vt:lpstr>Rise of the Solid South</vt:lpstr>
      <vt:lpstr>Purchase of Alaska </vt:lpstr>
      <vt:lpstr>Civil Rights Act of 1875</vt:lpstr>
      <vt:lpstr>End of Reconstruction </vt:lpstr>
      <vt:lpstr>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and Reconstruction </dc:title>
  <dc:creator>Felicia</dc:creator>
  <cp:lastModifiedBy>staff</cp:lastModifiedBy>
  <cp:revision>101</cp:revision>
  <cp:lastPrinted>2014-09-30T18:50:10Z</cp:lastPrinted>
  <dcterms:created xsi:type="dcterms:W3CDTF">2014-06-27T20:29:53Z</dcterms:created>
  <dcterms:modified xsi:type="dcterms:W3CDTF">2018-03-01T18:24:59Z</dcterms:modified>
</cp:coreProperties>
</file>