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4" r:id="rId28"/>
    <p:sldId id="285" r:id="rId29"/>
    <p:sldId id="286" r:id="rId30"/>
    <p:sldId id="283" r:id="rId31"/>
    <p:sldId id="287" r:id="rId32"/>
    <p:sldId id="289" r:id="rId33"/>
    <p:sldId id="290" r:id="rId34"/>
    <p:sldId id="291" r:id="rId35"/>
    <p:sldId id="292" r:id="rId36"/>
    <p:sldId id="293" r:id="rId37"/>
    <p:sldId id="294" r:id="rId38"/>
    <p:sldId id="297" r:id="rId39"/>
    <p:sldId id="295" r:id="rId40"/>
    <p:sldId id="296" r:id="rId41"/>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98" d="100"/>
          <a:sy n="98" d="100"/>
        </p:scale>
        <p:origin x="1014" y="78"/>
      </p:cViewPr>
      <p:guideLst/>
    </p:cSldViewPr>
  </p:slideViewPr>
  <p:notesTextViewPr>
    <p:cViewPr>
      <p:scale>
        <a:sx n="1" d="1"/>
        <a:sy n="1" d="1"/>
      </p:scale>
      <p:origin x="0" y="0"/>
    </p:cViewPr>
  </p:notesTextViewPr>
  <p:sorterViewPr>
    <p:cViewPr>
      <p:scale>
        <a:sx n="100" d="100"/>
        <a:sy n="100" d="100"/>
      </p:scale>
      <p:origin x="0" y="-5940"/>
    </p:cViewPr>
  </p:sorter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9821F1-1DD2-49B8-805E-19E00620B65E}" type="datetimeFigureOut">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83143-E742-4A48-8E4D-5F5F9603008E}" type="slidenum">
              <a:rPr lang="en-US" smtClean="0"/>
              <a:t>‹#›</a:t>
            </a:fld>
            <a:endParaRPr lang="en-US"/>
          </a:p>
        </p:txBody>
      </p:sp>
    </p:spTree>
    <p:extLst>
      <p:ext uri="{BB962C8B-B14F-4D97-AF65-F5344CB8AC3E}">
        <p14:creationId xmlns:p14="http://schemas.microsoft.com/office/powerpoint/2010/main" val="3143469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21F1-1DD2-49B8-805E-19E00620B65E}" type="datetimeFigureOut">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83143-E742-4A48-8E4D-5F5F9603008E}" type="slidenum">
              <a:rPr lang="en-US" smtClean="0"/>
              <a:t>‹#›</a:t>
            </a:fld>
            <a:endParaRPr lang="en-US"/>
          </a:p>
        </p:txBody>
      </p:sp>
    </p:spTree>
    <p:extLst>
      <p:ext uri="{BB962C8B-B14F-4D97-AF65-F5344CB8AC3E}">
        <p14:creationId xmlns:p14="http://schemas.microsoft.com/office/powerpoint/2010/main" val="1255168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21F1-1DD2-49B8-805E-19E00620B65E}" type="datetimeFigureOut">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83143-E742-4A48-8E4D-5F5F9603008E}" type="slidenum">
              <a:rPr lang="en-US" smtClean="0"/>
              <a:t>‹#›</a:t>
            </a:fld>
            <a:endParaRPr lang="en-US"/>
          </a:p>
        </p:txBody>
      </p:sp>
    </p:spTree>
    <p:extLst>
      <p:ext uri="{BB962C8B-B14F-4D97-AF65-F5344CB8AC3E}">
        <p14:creationId xmlns:p14="http://schemas.microsoft.com/office/powerpoint/2010/main" val="748525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21F1-1DD2-49B8-805E-19E00620B65E}" type="datetimeFigureOut">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83143-E742-4A48-8E4D-5F5F9603008E}" type="slidenum">
              <a:rPr lang="en-US" smtClean="0"/>
              <a:t>‹#›</a:t>
            </a:fld>
            <a:endParaRPr lang="en-US"/>
          </a:p>
        </p:txBody>
      </p:sp>
    </p:spTree>
    <p:extLst>
      <p:ext uri="{BB962C8B-B14F-4D97-AF65-F5344CB8AC3E}">
        <p14:creationId xmlns:p14="http://schemas.microsoft.com/office/powerpoint/2010/main" val="1029547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21F1-1DD2-49B8-805E-19E00620B65E}" type="datetimeFigureOut">
              <a:rPr lang="en-US" smtClean="0"/>
              <a:t>9/9/2016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83143-E742-4A48-8E4D-5F5F9603008E}" type="slidenum">
              <a:rPr lang="en-US" smtClean="0"/>
              <a:t>‹#›</a:t>
            </a:fld>
            <a:endParaRPr lang="en-US"/>
          </a:p>
        </p:txBody>
      </p:sp>
    </p:spTree>
    <p:extLst>
      <p:ext uri="{BB962C8B-B14F-4D97-AF65-F5344CB8AC3E}">
        <p14:creationId xmlns:p14="http://schemas.microsoft.com/office/powerpoint/2010/main" val="3412893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9821F1-1DD2-49B8-805E-19E00620B65E}" type="datetimeFigureOut">
              <a:rPr lang="en-US" smtClean="0"/>
              <a:t>9/9/2016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F83143-E742-4A48-8E4D-5F5F9603008E}" type="slidenum">
              <a:rPr lang="en-US" smtClean="0"/>
              <a:t>‹#›</a:t>
            </a:fld>
            <a:endParaRPr lang="en-US"/>
          </a:p>
        </p:txBody>
      </p:sp>
    </p:spTree>
    <p:extLst>
      <p:ext uri="{BB962C8B-B14F-4D97-AF65-F5344CB8AC3E}">
        <p14:creationId xmlns:p14="http://schemas.microsoft.com/office/powerpoint/2010/main" val="3119494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9821F1-1DD2-49B8-805E-19E00620B65E}" type="datetimeFigureOut">
              <a:rPr lang="en-US" smtClean="0"/>
              <a:t>9/9/2016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F83143-E742-4A48-8E4D-5F5F9603008E}" type="slidenum">
              <a:rPr lang="en-US" smtClean="0"/>
              <a:t>‹#›</a:t>
            </a:fld>
            <a:endParaRPr lang="en-US"/>
          </a:p>
        </p:txBody>
      </p:sp>
    </p:spTree>
    <p:extLst>
      <p:ext uri="{BB962C8B-B14F-4D97-AF65-F5344CB8AC3E}">
        <p14:creationId xmlns:p14="http://schemas.microsoft.com/office/powerpoint/2010/main" val="1000798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9821F1-1DD2-49B8-805E-19E00620B65E}" type="datetimeFigureOut">
              <a:rPr lang="en-US" smtClean="0"/>
              <a:t>9/9/2016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F83143-E742-4A48-8E4D-5F5F9603008E}" type="slidenum">
              <a:rPr lang="en-US" smtClean="0"/>
              <a:t>‹#›</a:t>
            </a:fld>
            <a:endParaRPr lang="en-US"/>
          </a:p>
        </p:txBody>
      </p:sp>
    </p:spTree>
    <p:extLst>
      <p:ext uri="{BB962C8B-B14F-4D97-AF65-F5344CB8AC3E}">
        <p14:creationId xmlns:p14="http://schemas.microsoft.com/office/powerpoint/2010/main" val="1014459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21F1-1DD2-49B8-805E-19E00620B65E}" type="datetimeFigureOut">
              <a:rPr lang="en-US" smtClean="0"/>
              <a:t>9/9/2016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F83143-E742-4A48-8E4D-5F5F9603008E}" type="slidenum">
              <a:rPr lang="en-US" smtClean="0"/>
              <a:t>‹#›</a:t>
            </a:fld>
            <a:endParaRPr lang="en-US"/>
          </a:p>
        </p:txBody>
      </p:sp>
    </p:spTree>
    <p:extLst>
      <p:ext uri="{BB962C8B-B14F-4D97-AF65-F5344CB8AC3E}">
        <p14:creationId xmlns:p14="http://schemas.microsoft.com/office/powerpoint/2010/main" val="111493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59821F1-1DD2-49B8-805E-19E00620B65E}" type="datetimeFigureOut">
              <a:rPr lang="en-US" smtClean="0"/>
              <a:t>9/9/2016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F83143-E742-4A48-8E4D-5F5F9603008E}" type="slidenum">
              <a:rPr lang="en-US" smtClean="0"/>
              <a:t>‹#›</a:t>
            </a:fld>
            <a:endParaRPr lang="en-US"/>
          </a:p>
        </p:txBody>
      </p:sp>
    </p:spTree>
    <p:extLst>
      <p:ext uri="{BB962C8B-B14F-4D97-AF65-F5344CB8AC3E}">
        <p14:creationId xmlns:p14="http://schemas.microsoft.com/office/powerpoint/2010/main" val="2448783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59821F1-1DD2-49B8-805E-19E00620B65E}" type="datetimeFigureOut">
              <a:rPr lang="en-US" smtClean="0"/>
              <a:t>9/9/2016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F83143-E742-4A48-8E4D-5F5F9603008E}" type="slidenum">
              <a:rPr lang="en-US" smtClean="0"/>
              <a:t>‹#›</a:t>
            </a:fld>
            <a:endParaRPr lang="en-US"/>
          </a:p>
        </p:txBody>
      </p:sp>
    </p:spTree>
    <p:extLst>
      <p:ext uri="{BB962C8B-B14F-4D97-AF65-F5344CB8AC3E}">
        <p14:creationId xmlns:p14="http://schemas.microsoft.com/office/powerpoint/2010/main" val="4245935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E59821F1-1DD2-49B8-805E-19E00620B65E}" type="datetimeFigureOut">
              <a:rPr lang="en-US" smtClean="0"/>
              <a:t>9/9/2016</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EFF83143-E742-4A48-8E4D-5F5F9603008E}" type="slidenum">
              <a:rPr lang="en-US" smtClean="0"/>
              <a:t>‹#›</a:t>
            </a:fld>
            <a:endParaRPr lang="en-US"/>
          </a:p>
        </p:txBody>
      </p:sp>
    </p:spTree>
    <p:extLst>
      <p:ext uri="{BB962C8B-B14F-4D97-AF65-F5344CB8AC3E}">
        <p14:creationId xmlns:p14="http://schemas.microsoft.com/office/powerpoint/2010/main" val="4020837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Tree>
    <p:extLst>
      <p:ext uri="{BB962C8B-B14F-4D97-AF65-F5344CB8AC3E}">
        <p14:creationId xmlns:p14="http://schemas.microsoft.com/office/powerpoint/2010/main" val="2163921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0" name="Rectangle 9"/>
          <p:cNvSpPr/>
          <p:nvPr/>
        </p:nvSpPr>
        <p:spPr>
          <a:xfrm>
            <a:off x="338772" y="625953"/>
            <a:ext cx="5951219" cy="3785652"/>
          </a:xfrm>
          <a:prstGeom prst="rect">
            <a:avLst/>
          </a:prstGeom>
        </p:spPr>
        <p:txBody>
          <a:bodyPr wrap="square">
            <a:spAutoFit/>
          </a:bodyPr>
          <a:lstStyle/>
          <a:p>
            <a:pPr lvl="0" algn="ctr"/>
            <a:r>
              <a:rPr lang="en-US" sz="4000" dirty="0">
                <a:ln>
                  <a:solidFill>
                    <a:schemeClr val="tx1"/>
                  </a:solidFill>
                </a:ln>
                <a:solidFill>
                  <a:srgbClr val="0070C0"/>
                </a:solidFill>
                <a:latin typeface="Century Gothic" panose="020B0502020202020204" pitchFamily="34" charset="0"/>
              </a:rPr>
              <a:t>In May 1765, a group of representatives from 9 colonies are gathering together to resolve that only their elected </a:t>
            </a:r>
            <a:r>
              <a:rPr lang="en-US" sz="4000" dirty="0">
                <a:ln>
                  <a:solidFill>
                    <a:prstClr val="black"/>
                  </a:solidFill>
                </a:ln>
                <a:solidFill>
                  <a:srgbClr val="0070C0"/>
                </a:solidFill>
                <a:latin typeface="Century Gothic" panose="020B0502020202020204" pitchFamily="34" charset="0"/>
              </a:rPr>
              <a:t>officials, not </a:t>
            </a:r>
            <a:endParaRPr lang="en-US" sz="4000" dirty="0">
              <a:ln>
                <a:solidFill>
                  <a:schemeClr val="tx1"/>
                </a:solidFill>
              </a:ln>
              <a:solidFill>
                <a:srgbClr val="0070C0"/>
              </a:solidFill>
              <a:latin typeface="Century Gothic" panose="020B0502020202020204" pitchFamily="34" charset="0"/>
            </a:endParaRPr>
          </a:p>
        </p:txBody>
      </p:sp>
      <p:sp>
        <p:nvSpPr>
          <p:cNvPr id="2" name="AutoShape 2" descr="https://upload.wikimedia.org/wikipedia/commons/4/4d/O%21_the_fatal_Stamp.jpg"/>
          <p:cNvSpPr>
            <a:spLocks noChangeAspect="1" noChangeArrowheads="1"/>
          </p:cNvSpPr>
          <p:nvPr/>
        </p:nvSpPr>
        <p:spPr bwMode="auto">
          <a:xfrm>
            <a:off x="171133" y="-44609"/>
            <a:ext cx="335280" cy="3352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p>
        </p:txBody>
      </p:sp>
      <p:sp>
        <p:nvSpPr>
          <p:cNvPr id="6" name="AutoShape 2" descr="stamp-act-resistance"/>
          <p:cNvSpPr>
            <a:spLocks noChangeAspect="1" noChangeArrowheads="1"/>
          </p:cNvSpPr>
          <p:nvPr/>
        </p:nvSpPr>
        <p:spPr bwMode="auto">
          <a:xfrm>
            <a:off x="171132" y="-907256"/>
            <a:ext cx="3143250" cy="21374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p>
        </p:txBody>
      </p:sp>
      <p:sp>
        <p:nvSpPr>
          <p:cNvPr id="7" name="Rectangle 6"/>
          <p:cNvSpPr/>
          <p:nvPr/>
        </p:nvSpPr>
        <p:spPr>
          <a:xfrm>
            <a:off x="171132" y="4231343"/>
            <a:ext cx="9551988" cy="2554545"/>
          </a:xfrm>
          <a:prstGeom prst="rect">
            <a:avLst/>
          </a:prstGeom>
        </p:spPr>
        <p:txBody>
          <a:bodyPr wrap="square">
            <a:spAutoFit/>
          </a:bodyPr>
          <a:lstStyle/>
          <a:p>
            <a:pPr lvl="0" algn="ctr"/>
            <a:r>
              <a:rPr lang="en-US" sz="4000" dirty="0">
                <a:ln>
                  <a:solidFill>
                    <a:prstClr val="black"/>
                  </a:solidFill>
                </a:ln>
                <a:solidFill>
                  <a:srgbClr val="0070C0"/>
                </a:solidFill>
                <a:latin typeface="Century Gothic" panose="020B0502020202020204" pitchFamily="34" charset="0"/>
              </a:rPr>
              <a:t>the British Parliament, could approve taxes like the Stamp Act. Do you join the group as a representative from your colony?</a:t>
            </a:r>
            <a:endParaRPr lang="en-US" dirty="0"/>
          </a:p>
        </p:txBody>
      </p:sp>
      <p:sp>
        <p:nvSpPr>
          <p:cNvPr id="12" name="TextBox 11"/>
          <p:cNvSpPr txBox="1"/>
          <p:nvPr/>
        </p:nvSpPr>
        <p:spPr>
          <a:xfrm rot="20843526">
            <a:off x="8004311" y="-46654"/>
            <a:ext cx="2110902" cy="1569660"/>
          </a:xfrm>
          <a:prstGeom prst="rect">
            <a:avLst/>
          </a:prstGeom>
          <a:noFill/>
        </p:spPr>
        <p:txBody>
          <a:bodyPr wrap="square" rtlCol="0">
            <a:spAutoFit/>
          </a:bodyPr>
          <a:lstStyle/>
          <a:p>
            <a:r>
              <a:rPr lang="en-US" sz="9600" dirty="0">
                <a:ln>
                  <a:solidFill>
                    <a:schemeClr val="bg1"/>
                  </a:solidFill>
                </a:ln>
                <a:latin typeface="Century Gothic" panose="020B0502020202020204" pitchFamily="34" charset="0"/>
              </a:rPr>
              <a:t>#4</a:t>
            </a:r>
          </a:p>
        </p:txBody>
      </p:sp>
    </p:spTree>
    <p:extLst>
      <p:ext uri="{BB962C8B-B14F-4D97-AF65-F5344CB8AC3E}">
        <p14:creationId xmlns:p14="http://schemas.microsoft.com/office/powerpoint/2010/main" val="3364694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0" name="Rectangle 9"/>
          <p:cNvSpPr/>
          <p:nvPr/>
        </p:nvSpPr>
        <p:spPr>
          <a:xfrm>
            <a:off x="338772" y="625953"/>
            <a:ext cx="5951219" cy="2800767"/>
          </a:xfrm>
          <a:prstGeom prst="rect">
            <a:avLst/>
          </a:prstGeom>
        </p:spPr>
        <p:txBody>
          <a:bodyPr wrap="square">
            <a:spAutoFit/>
          </a:bodyPr>
          <a:lstStyle/>
          <a:p>
            <a:pPr lvl="0" algn="ctr"/>
            <a:r>
              <a:rPr lang="en-US" sz="3600" dirty="0">
                <a:ln>
                  <a:solidFill>
                    <a:schemeClr val="tx1"/>
                  </a:solidFill>
                </a:ln>
                <a:solidFill>
                  <a:srgbClr val="0070C0"/>
                </a:solidFill>
                <a:latin typeface="Century Gothic" panose="020B0502020202020204" pitchFamily="34" charset="0"/>
              </a:rPr>
              <a:t>	</a:t>
            </a:r>
            <a:r>
              <a:rPr lang="en-US" sz="4400" dirty="0">
                <a:ln>
                  <a:solidFill>
                    <a:schemeClr val="tx1"/>
                  </a:solidFill>
                </a:ln>
                <a:solidFill>
                  <a:srgbClr val="0070C0"/>
                </a:solidFill>
                <a:latin typeface="Century Gothic" panose="020B0502020202020204" pitchFamily="34" charset="0"/>
              </a:rPr>
              <a:t>A. 	No way. Are these people crazy?! You can’t challenge British law!</a:t>
            </a:r>
            <a:endParaRPr lang="en-US" sz="3600" dirty="0">
              <a:ln>
                <a:solidFill>
                  <a:schemeClr val="tx1"/>
                </a:solidFill>
              </a:ln>
              <a:solidFill>
                <a:srgbClr val="0070C0"/>
              </a:solidFill>
              <a:latin typeface="Century Gothic" panose="020B0502020202020204" pitchFamily="34" charset="0"/>
            </a:endParaRPr>
          </a:p>
        </p:txBody>
      </p:sp>
      <p:sp>
        <p:nvSpPr>
          <p:cNvPr id="2" name="AutoShape 2" descr="https://upload.wikimedia.org/wikipedia/commons/4/4d/O%21_the_fatal_Stamp.jpg"/>
          <p:cNvSpPr>
            <a:spLocks noChangeAspect="1" noChangeArrowheads="1"/>
          </p:cNvSpPr>
          <p:nvPr/>
        </p:nvSpPr>
        <p:spPr bwMode="auto">
          <a:xfrm>
            <a:off x="171133" y="-44609"/>
            <a:ext cx="335280" cy="3352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p>
        </p:txBody>
      </p:sp>
      <p:sp>
        <p:nvSpPr>
          <p:cNvPr id="6" name="AutoShape 2" descr="stamp-act-resistance"/>
          <p:cNvSpPr>
            <a:spLocks noChangeAspect="1" noChangeArrowheads="1"/>
          </p:cNvSpPr>
          <p:nvPr/>
        </p:nvSpPr>
        <p:spPr bwMode="auto">
          <a:xfrm>
            <a:off x="171132" y="-907256"/>
            <a:ext cx="3143250" cy="21374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p>
        </p:txBody>
      </p:sp>
      <p:sp>
        <p:nvSpPr>
          <p:cNvPr id="7" name="Rectangle 6"/>
          <p:cNvSpPr/>
          <p:nvPr/>
        </p:nvSpPr>
        <p:spPr>
          <a:xfrm>
            <a:off x="-120698" y="5185450"/>
            <a:ext cx="9399145" cy="769441"/>
          </a:xfrm>
          <a:prstGeom prst="rect">
            <a:avLst/>
          </a:prstGeom>
        </p:spPr>
        <p:txBody>
          <a:bodyPr wrap="square">
            <a:spAutoFit/>
          </a:bodyPr>
          <a:lstStyle/>
          <a:p>
            <a:pPr lvl="0" algn="ctr"/>
            <a:r>
              <a:rPr lang="en-US" sz="4400" dirty="0">
                <a:ln>
                  <a:solidFill>
                    <a:prstClr val="black"/>
                  </a:solidFill>
                </a:ln>
                <a:solidFill>
                  <a:srgbClr val="0070C0"/>
                </a:solidFill>
                <a:latin typeface="Century Gothic" panose="020B0502020202020204" pitchFamily="34" charset="0"/>
              </a:rPr>
              <a:t>B. 	You’ve already signed up.</a:t>
            </a:r>
          </a:p>
        </p:txBody>
      </p:sp>
    </p:spTree>
    <p:extLst>
      <p:ext uri="{BB962C8B-B14F-4D97-AF65-F5344CB8AC3E}">
        <p14:creationId xmlns:p14="http://schemas.microsoft.com/office/powerpoint/2010/main" val="114520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6" name="TextBox 5"/>
          <p:cNvSpPr txBox="1"/>
          <p:nvPr/>
        </p:nvSpPr>
        <p:spPr>
          <a:xfrm>
            <a:off x="5829546" y="449581"/>
            <a:ext cx="3939296" cy="5016758"/>
          </a:xfrm>
          <a:prstGeom prst="rect">
            <a:avLst/>
          </a:prstGeom>
          <a:noFill/>
        </p:spPr>
        <p:txBody>
          <a:bodyPr wrap="square" rtlCol="0">
            <a:spAutoFit/>
          </a:bodyPr>
          <a:lstStyle/>
          <a:p>
            <a:pPr algn="ctr"/>
            <a:r>
              <a:rPr lang="en-US" sz="4000" dirty="0">
                <a:ln>
                  <a:solidFill>
                    <a:schemeClr val="tx1"/>
                  </a:solidFill>
                </a:ln>
                <a:solidFill>
                  <a:srgbClr val="0070C0"/>
                </a:solidFill>
                <a:latin typeface="Century Gothic" panose="020B0502020202020204" pitchFamily="34" charset="0"/>
              </a:rPr>
              <a:t>The British government repealed the Stamp Act, but passed the </a:t>
            </a:r>
          </a:p>
          <a:p>
            <a:pPr algn="ctr"/>
            <a:r>
              <a:rPr lang="en-US" sz="4000" dirty="0">
                <a:ln>
                  <a:solidFill>
                    <a:schemeClr val="tx1"/>
                  </a:solidFill>
                </a:ln>
                <a:solidFill>
                  <a:srgbClr val="0070C0"/>
                </a:solidFill>
                <a:latin typeface="Century Gothic" panose="020B0502020202020204" pitchFamily="34" charset="0"/>
              </a:rPr>
              <a:t>Declaratory Act stating that British</a:t>
            </a:r>
          </a:p>
        </p:txBody>
      </p:sp>
      <p:sp>
        <p:nvSpPr>
          <p:cNvPr id="4" name="Rectangle 3"/>
          <p:cNvSpPr/>
          <p:nvPr/>
        </p:nvSpPr>
        <p:spPr>
          <a:xfrm>
            <a:off x="504381" y="5343268"/>
            <a:ext cx="9261056" cy="1938992"/>
          </a:xfrm>
          <a:prstGeom prst="rect">
            <a:avLst/>
          </a:prstGeom>
        </p:spPr>
        <p:txBody>
          <a:bodyPr wrap="square">
            <a:spAutoFit/>
          </a:bodyPr>
          <a:lstStyle/>
          <a:p>
            <a:r>
              <a:rPr lang="en-US" sz="4000" dirty="0">
                <a:ln>
                  <a:solidFill>
                    <a:prstClr val="black"/>
                  </a:solidFill>
                </a:ln>
                <a:solidFill>
                  <a:srgbClr val="0070C0"/>
                </a:solidFill>
                <a:latin typeface="Century Gothic" panose="020B0502020202020204" pitchFamily="34" charset="0"/>
              </a:rPr>
              <a:t>Parliament has the authority to pass laws that the colonists must follow. Do you agree or disagree?</a:t>
            </a:r>
            <a:endParaRPr lang="en-US" sz="2400" dirty="0"/>
          </a:p>
        </p:txBody>
      </p:sp>
      <p:sp>
        <p:nvSpPr>
          <p:cNvPr id="9" name="TextBox 8"/>
          <p:cNvSpPr txBox="1"/>
          <p:nvPr/>
        </p:nvSpPr>
        <p:spPr>
          <a:xfrm rot="20843526">
            <a:off x="466928" y="291828"/>
            <a:ext cx="2110902" cy="1569660"/>
          </a:xfrm>
          <a:prstGeom prst="rect">
            <a:avLst/>
          </a:prstGeom>
          <a:noFill/>
        </p:spPr>
        <p:txBody>
          <a:bodyPr wrap="square" rtlCol="0">
            <a:spAutoFit/>
          </a:bodyPr>
          <a:lstStyle/>
          <a:p>
            <a:r>
              <a:rPr lang="en-US" sz="9600" dirty="0">
                <a:latin typeface="Century Gothic" panose="020B0502020202020204" pitchFamily="34" charset="0"/>
              </a:rPr>
              <a:t>#5</a:t>
            </a:r>
          </a:p>
        </p:txBody>
      </p:sp>
    </p:spTree>
    <p:extLst>
      <p:ext uri="{BB962C8B-B14F-4D97-AF65-F5344CB8AC3E}">
        <p14:creationId xmlns:p14="http://schemas.microsoft.com/office/powerpoint/2010/main" val="1204082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6" name="TextBox 5"/>
          <p:cNvSpPr txBox="1"/>
          <p:nvPr/>
        </p:nvSpPr>
        <p:spPr>
          <a:xfrm>
            <a:off x="488653" y="605126"/>
            <a:ext cx="9081094" cy="2554545"/>
          </a:xfrm>
          <a:prstGeom prst="rect">
            <a:avLst/>
          </a:prstGeom>
          <a:noFill/>
        </p:spPr>
        <p:txBody>
          <a:bodyPr wrap="square" rtlCol="0">
            <a:spAutoFit/>
          </a:bodyPr>
          <a:lstStyle/>
          <a:p>
            <a:pPr algn="ctr"/>
            <a:r>
              <a:rPr lang="en-US" sz="3200" dirty="0">
                <a:ln>
                  <a:solidFill>
                    <a:schemeClr val="tx1"/>
                  </a:solidFill>
                </a:ln>
                <a:solidFill>
                  <a:srgbClr val="0070C0"/>
                </a:solidFill>
                <a:latin typeface="Century Gothic" panose="020B0502020202020204" pitchFamily="34" charset="0"/>
              </a:rPr>
              <a:t>	</a:t>
            </a:r>
            <a:r>
              <a:rPr lang="en-US" sz="4000" dirty="0">
                <a:ln>
                  <a:solidFill>
                    <a:schemeClr val="tx1"/>
                  </a:solidFill>
                </a:ln>
                <a:solidFill>
                  <a:srgbClr val="0070C0"/>
                </a:solidFill>
                <a:latin typeface="Century Gothic" panose="020B0502020202020204" pitchFamily="34" charset="0"/>
              </a:rPr>
              <a:t>A. 	You agree. You are, in fact, a British subject so, of course, they have the authority to pass laws and you must follow them.</a:t>
            </a:r>
            <a:endParaRPr lang="en-US" sz="3200" dirty="0">
              <a:ln>
                <a:solidFill>
                  <a:schemeClr val="tx1"/>
                </a:solidFill>
              </a:ln>
              <a:solidFill>
                <a:srgbClr val="0070C0"/>
              </a:solidFill>
              <a:latin typeface="Century Gothic" panose="020B0502020202020204" pitchFamily="34" charset="0"/>
            </a:endParaRPr>
          </a:p>
        </p:txBody>
      </p:sp>
    </p:spTree>
    <p:extLst>
      <p:ext uri="{BB962C8B-B14F-4D97-AF65-F5344CB8AC3E}">
        <p14:creationId xmlns:p14="http://schemas.microsoft.com/office/powerpoint/2010/main" val="2630347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6" name="TextBox 5"/>
          <p:cNvSpPr txBox="1"/>
          <p:nvPr/>
        </p:nvSpPr>
        <p:spPr>
          <a:xfrm>
            <a:off x="335280" y="449581"/>
            <a:ext cx="9234467" cy="6124754"/>
          </a:xfrm>
          <a:prstGeom prst="rect">
            <a:avLst/>
          </a:prstGeom>
          <a:noFill/>
        </p:spPr>
        <p:txBody>
          <a:bodyPr wrap="square" rtlCol="0">
            <a:spAutoFit/>
          </a:bodyPr>
          <a:lstStyle/>
          <a:p>
            <a:r>
              <a:rPr lang="en-US" sz="3600" dirty="0">
                <a:ln>
                  <a:solidFill>
                    <a:schemeClr val="tx1"/>
                  </a:solidFill>
                </a:ln>
                <a:solidFill>
                  <a:srgbClr val="0070C0"/>
                </a:solidFill>
                <a:latin typeface="Century Gothic" panose="020B0502020202020204" pitchFamily="34" charset="0"/>
              </a:rPr>
              <a:t>B. 	You disagree. For years, the British government left the colonies alone and now all of a sudden the British government has decided that the colonies should no longer be ignored. </a:t>
            </a:r>
          </a:p>
          <a:p>
            <a:r>
              <a:rPr lang="en-US" sz="3600" dirty="0">
                <a:ln>
                  <a:solidFill>
                    <a:schemeClr val="tx1"/>
                  </a:solidFill>
                </a:ln>
                <a:solidFill>
                  <a:srgbClr val="0070C0"/>
                </a:solidFill>
                <a:latin typeface="Century Gothic" panose="020B0502020202020204" pitchFamily="34" charset="0"/>
              </a:rPr>
              <a:t>Rubbish! You </a:t>
            </a:r>
          </a:p>
          <a:p>
            <a:r>
              <a:rPr lang="en-US" sz="3600" dirty="0">
                <a:ln>
                  <a:solidFill>
                    <a:schemeClr val="tx1"/>
                  </a:solidFill>
                </a:ln>
                <a:solidFill>
                  <a:srgbClr val="0070C0"/>
                </a:solidFill>
                <a:latin typeface="Century Gothic" panose="020B0502020202020204" pitchFamily="34" charset="0"/>
              </a:rPr>
              <a:t>left England to </a:t>
            </a:r>
          </a:p>
          <a:p>
            <a:r>
              <a:rPr lang="en-US" sz="3600" dirty="0">
                <a:ln>
                  <a:solidFill>
                    <a:schemeClr val="tx1"/>
                  </a:solidFill>
                </a:ln>
                <a:solidFill>
                  <a:srgbClr val="0070C0"/>
                </a:solidFill>
                <a:latin typeface="Century Gothic" panose="020B0502020202020204" pitchFamily="34" charset="0"/>
              </a:rPr>
              <a:t>get away from </a:t>
            </a:r>
          </a:p>
          <a:p>
            <a:r>
              <a:rPr lang="en-US" sz="3600" dirty="0">
                <a:ln>
                  <a:solidFill>
                    <a:schemeClr val="tx1"/>
                  </a:solidFill>
                </a:ln>
                <a:solidFill>
                  <a:srgbClr val="0070C0"/>
                </a:solidFill>
                <a:latin typeface="Century Gothic" panose="020B0502020202020204" pitchFamily="34" charset="0"/>
              </a:rPr>
              <a:t>them and want </a:t>
            </a:r>
          </a:p>
          <a:p>
            <a:r>
              <a:rPr lang="en-US" sz="3600" dirty="0">
                <a:ln>
                  <a:solidFill>
                    <a:schemeClr val="tx1"/>
                  </a:solidFill>
                </a:ln>
                <a:solidFill>
                  <a:srgbClr val="0070C0"/>
                </a:solidFill>
                <a:latin typeface="Century Gothic" panose="020B0502020202020204" pitchFamily="34" charset="0"/>
              </a:rPr>
              <a:t>to be left alone. </a:t>
            </a:r>
          </a:p>
          <a:p>
            <a:r>
              <a:rPr lang="en-US" sz="3200" dirty="0">
                <a:ln>
                  <a:solidFill>
                    <a:schemeClr val="tx1"/>
                  </a:solidFill>
                </a:ln>
                <a:solidFill>
                  <a:srgbClr val="0070C0"/>
                </a:solidFill>
                <a:latin typeface="Century Gothic" panose="020B0502020202020204" pitchFamily="34" charset="0"/>
              </a:rPr>
              <a:t>		</a:t>
            </a:r>
          </a:p>
        </p:txBody>
      </p:sp>
    </p:spTree>
    <p:extLst>
      <p:ext uri="{BB962C8B-B14F-4D97-AF65-F5344CB8AC3E}">
        <p14:creationId xmlns:p14="http://schemas.microsoft.com/office/powerpoint/2010/main" val="2911487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Rectangle 3"/>
          <p:cNvSpPr/>
          <p:nvPr/>
        </p:nvSpPr>
        <p:spPr>
          <a:xfrm>
            <a:off x="3070631" y="497409"/>
            <a:ext cx="6537960" cy="6863417"/>
          </a:xfrm>
          <a:prstGeom prst="rect">
            <a:avLst/>
          </a:prstGeom>
        </p:spPr>
        <p:txBody>
          <a:bodyPr wrap="square">
            <a:spAutoFit/>
          </a:bodyPr>
          <a:lstStyle/>
          <a:p>
            <a:pPr algn="ctr" defTabSz="1120706"/>
            <a:r>
              <a:rPr lang="en-US" sz="4000" dirty="0">
                <a:ln>
                  <a:solidFill>
                    <a:schemeClr val="tx1"/>
                  </a:solidFill>
                </a:ln>
                <a:solidFill>
                  <a:srgbClr val="0070C0"/>
                </a:solidFill>
                <a:latin typeface="Century Gothic" panose="020B0502020202020204" pitchFamily="34" charset="0"/>
              </a:rPr>
              <a:t>The year is 1767 and you just picked up a pamphlet called “Letters from A Farmer in Pennsylvania” by a John Dickinson. In it, he argues that taxes should not be levied without the consent of colonial representatives. What do you think?</a:t>
            </a:r>
          </a:p>
        </p:txBody>
      </p:sp>
      <p:sp>
        <p:nvSpPr>
          <p:cNvPr id="9" name="TextBox 8"/>
          <p:cNvSpPr txBox="1"/>
          <p:nvPr/>
        </p:nvSpPr>
        <p:spPr>
          <a:xfrm rot="20843526">
            <a:off x="479864" y="-48638"/>
            <a:ext cx="2110902" cy="1569660"/>
          </a:xfrm>
          <a:prstGeom prst="rect">
            <a:avLst/>
          </a:prstGeom>
          <a:noFill/>
        </p:spPr>
        <p:txBody>
          <a:bodyPr wrap="square" rtlCol="0">
            <a:spAutoFit/>
          </a:bodyPr>
          <a:lstStyle/>
          <a:p>
            <a:r>
              <a:rPr lang="en-US" sz="9600" dirty="0">
                <a:ln>
                  <a:solidFill>
                    <a:schemeClr val="bg1"/>
                  </a:solidFill>
                </a:ln>
                <a:latin typeface="Century Gothic" panose="020B0502020202020204" pitchFamily="34" charset="0"/>
              </a:rPr>
              <a:t>#6</a:t>
            </a:r>
          </a:p>
        </p:txBody>
      </p:sp>
    </p:spTree>
    <p:extLst>
      <p:ext uri="{BB962C8B-B14F-4D97-AF65-F5344CB8AC3E}">
        <p14:creationId xmlns:p14="http://schemas.microsoft.com/office/powerpoint/2010/main" val="2237982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Rectangle 3"/>
          <p:cNvSpPr/>
          <p:nvPr/>
        </p:nvSpPr>
        <p:spPr>
          <a:xfrm>
            <a:off x="3083668" y="449581"/>
            <a:ext cx="6639452" cy="6863417"/>
          </a:xfrm>
          <a:prstGeom prst="rect">
            <a:avLst/>
          </a:prstGeom>
        </p:spPr>
        <p:txBody>
          <a:bodyPr wrap="square">
            <a:spAutoFit/>
          </a:bodyPr>
          <a:lstStyle/>
          <a:p>
            <a:pPr algn="ctr" defTabSz="1120706"/>
            <a:r>
              <a:rPr lang="en-US" sz="4000" dirty="0">
                <a:ln>
                  <a:solidFill>
                    <a:schemeClr val="tx1"/>
                  </a:solidFill>
                </a:ln>
                <a:solidFill>
                  <a:srgbClr val="0070C0"/>
                </a:solidFill>
                <a:latin typeface="Century Gothic" panose="020B0502020202020204" pitchFamily="34" charset="0"/>
              </a:rPr>
              <a:t>A.	You think he is making a big deal out of nothing. Every law and tax the British Parliament passes is for the benefit of the colonies. It’s like having a mother who does things for the greater good for her children, not to be well liked.</a:t>
            </a:r>
          </a:p>
        </p:txBody>
      </p:sp>
    </p:spTree>
    <p:extLst>
      <p:ext uri="{BB962C8B-B14F-4D97-AF65-F5344CB8AC3E}">
        <p14:creationId xmlns:p14="http://schemas.microsoft.com/office/powerpoint/2010/main" val="2019349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Rectangle 3"/>
          <p:cNvSpPr/>
          <p:nvPr/>
        </p:nvSpPr>
        <p:spPr>
          <a:xfrm>
            <a:off x="3185160" y="876731"/>
            <a:ext cx="6537960" cy="6186309"/>
          </a:xfrm>
          <a:prstGeom prst="rect">
            <a:avLst/>
          </a:prstGeom>
        </p:spPr>
        <p:txBody>
          <a:bodyPr wrap="square">
            <a:spAutoFit/>
          </a:bodyPr>
          <a:lstStyle/>
          <a:p>
            <a:pPr algn="ctr" defTabSz="1120706"/>
            <a:r>
              <a:rPr lang="en-US" sz="4400" dirty="0">
                <a:ln>
                  <a:solidFill>
                    <a:schemeClr val="tx1"/>
                  </a:solidFill>
                </a:ln>
                <a:solidFill>
                  <a:srgbClr val="0070C0"/>
                </a:solidFill>
                <a:latin typeface="Century Gothic" panose="020B0502020202020204" pitchFamily="34" charset="0"/>
              </a:rPr>
              <a:t>B. 	You agree wholeheartedly. Parliament must have colonial representatives that give their consent to be taxed, otherwise the taxes are null and void. </a:t>
            </a:r>
          </a:p>
        </p:txBody>
      </p:sp>
    </p:spTree>
    <p:extLst>
      <p:ext uri="{BB962C8B-B14F-4D97-AF65-F5344CB8AC3E}">
        <p14:creationId xmlns:p14="http://schemas.microsoft.com/office/powerpoint/2010/main" val="2442978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534818" y="3871826"/>
            <a:ext cx="9188302" cy="3416320"/>
          </a:xfrm>
          <a:prstGeom prst="rect">
            <a:avLst/>
          </a:prstGeom>
        </p:spPr>
        <p:txBody>
          <a:bodyPr wrap="square">
            <a:spAutoFit/>
          </a:bodyPr>
          <a:lstStyle/>
          <a:p>
            <a:pPr lvl="0" algn="ctr"/>
            <a:r>
              <a:rPr lang="en-US" sz="3600" dirty="0">
                <a:ln>
                  <a:solidFill>
                    <a:schemeClr val="tx1"/>
                  </a:solidFill>
                </a:ln>
                <a:solidFill>
                  <a:srgbClr val="0070C0"/>
                </a:solidFill>
                <a:latin typeface="Century Gothic" panose="020B0502020202020204" pitchFamily="34" charset="0"/>
              </a:rPr>
              <a:t>The colony of Massachusetts has sent a Circular Letter to every colonial legislature urging them to petition the British Parliament to repeal the Townsend Acts. As a representative for your colony will you do as they request?</a:t>
            </a:r>
          </a:p>
        </p:txBody>
      </p:sp>
      <p:sp>
        <p:nvSpPr>
          <p:cNvPr id="8" name="TextBox 7"/>
          <p:cNvSpPr txBox="1"/>
          <p:nvPr/>
        </p:nvSpPr>
        <p:spPr>
          <a:xfrm rot="20843526">
            <a:off x="817124" y="457200"/>
            <a:ext cx="2110902" cy="1569660"/>
          </a:xfrm>
          <a:prstGeom prst="rect">
            <a:avLst/>
          </a:prstGeom>
          <a:noFill/>
        </p:spPr>
        <p:txBody>
          <a:bodyPr wrap="square" rtlCol="0">
            <a:spAutoFit/>
          </a:bodyPr>
          <a:lstStyle/>
          <a:p>
            <a:r>
              <a:rPr lang="en-US" sz="9600" dirty="0">
                <a:latin typeface="Century Gothic" panose="020B0502020202020204" pitchFamily="34" charset="0"/>
              </a:rPr>
              <a:t>#7</a:t>
            </a:r>
          </a:p>
        </p:txBody>
      </p:sp>
    </p:spTree>
    <p:extLst>
      <p:ext uri="{BB962C8B-B14F-4D97-AF65-F5344CB8AC3E}">
        <p14:creationId xmlns:p14="http://schemas.microsoft.com/office/powerpoint/2010/main" val="3533761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124613" y="4621340"/>
            <a:ext cx="9471660" cy="2677656"/>
          </a:xfrm>
          <a:prstGeom prst="rect">
            <a:avLst/>
          </a:prstGeom>
        </p:spPr>
        <p:txBody>
          <a:bodyPr wrap="square">
            <a:spAutoFit/>
          </a:bodyPr>
          <a:lstStyle/>
          <a:p>
            <a:pPr lvl="1" algn="ctr"/>
            <a:r>
              <a:rPr lang="en-US" sz="4200" dirty="0">
                <a:ln>
                  <a:solidFill>
                    <a:schemeClr val="tx1"/>
                  </a:solidFill>
                </a:ln>
                <a:solidFill>
                  <a:srgbClr val="0070C0"/>
                </a:solidFill>
                <a:latin typeface="Century Gothic" panose="020B0502020202020204" pitchFamily="34" charset="0"/>
              </a:rPr>
              <a:t>A. 	Absolutely not! The last thing you want to do is anger Parliament and have them pass more taxes!</a:t>
            </a:r>
          </a:p>
        </p:txBody>
      </p:sp>
    </p:spTree>
    <p:extLst>
      <p:ext uri="{BB962C8B-B14F-4D97-AF65-F5344CB8AC3E}">
        <p14:creationId xmlns:p14="http://schemas.microsoft.com/office/powerpoint/2010/main" val="1625555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4513635" y="867871"/>
            <a:ext cx="5209486" cy="5755422"/>
          </a:xfrm>
          <a:prstGeom prst="rect">
            <a:avLst/>
          </a:prstGeom>
        </p:spPr>
        <p:txBody>
          <a:bodyPr wrap="square">
            <a:spAutoFit/>
          </a:bodyPr>
          <a:lstStyle/>
          <a:p>
            <a:pPr lvl="0" algn="ctr"/>
            <a:r>
              <a:rPr lang="en-US" sz="4600" dirty="0">
                <a:ln>
                  <a:solidFill>
                    <a:sysClr val="windowText" lastClr="000000"/>
                  </a:solidFill>
                </a:ln>
                <a:solidFill>
                  <a:srgbClr val="0070C0"/>
                </a:solidFill>
                <a:latin typeface="Century Gothic" panose="020B0502020202020204" pitchFamily="34" charset="0"/>
              </a:rPr>
              <a:t>The year is 1763, you just heard that colonists are not allowed to settle west of the Appalachian Mountains. What will you do?</a:t>
            </a:r>
          </a:p>
        </p:txBody>
      </p:sp>
      <p:sp>
        <p:nvSpPr>
          <p:cNvPr id="4" name="TextBox 3"/>
          <p:cNvSpPr txBox="1"/>
          <p:nvPr/>
        </p:nvSpPr>
        <p:spPr>
          <a:xfrm rot="20843526">
            <a:off x="817124" y="457200"/>
            <a:ext cx="2110902" cy="1569660"/>
          </a:xfrm>
          <a:prstGeom prst="rect">
            <a:avLst/>
          </a:prstGeom>
          <a:noFill/>
        </p:spPr>
        <p:txBody>
          <a:bodyPr wrap="square" rtlCol="0">
            <a:spAutoFit/>
          </a:bodyPr>
          <a:lstStyle/>
          <a:p>
            <a:r>
              <a:rPr lang="en-US" sz="9600" dirty="0">
                <a:latin typeface="Century Gothic" panose="020B0502020202020204" pitchFamily="34" charset="0"/>
              </a:rPr>
              <a:t>#1</a:t>
            </a:r>
          </a:p>
        </p:txBody>
      </p:sp>
    </p:spTree>
    <p:extLst>
      <p:ext uri="{BB962C8B-B14F-4D97-AF65-F5344CB8AC3E}">
        <p14:creationId xmlns:p14="http://schemas.microsoft.com/office/powerpoint/2010/main" val="4232309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335280" y="4838245"/>
            <a:ext cx="9387839" cy="2677656"/>
          </a:xfrm>
          <a:prstGeom prst="rect">
            <a:avLst/>
          </a:prstGeom>
        </p:spPr>
        <p:txBody>
          <a:bodyPr wrap="square">
            <a:spAutoFit/>
          </a:bodyPr>
          <a:lstStyle/>
          <a:p>
            <a:pPr lvl="1"/>
            <a:r>
              <a:rPr lang="en-US" sz="4400" dirty="0">
                <a:ln>
                  <a:solidFill>
                    <a:schemeClr val="tx1"/>
                  </a:solidFill>
                </a:ln>
                <a:solidFill>
                  <a:srgbClr val="0070C0"/>
                </a:solidFill>
                <a:latin typeface="Century Gothic" panose="020B0502020202020204" pitchFamily="34" charset="0"/>
              </a:rPr>
              <a:t>B. 	Definitely! They need to know that we won’t just sit back and comply with ridiculous laws!</a:t>
            </a:r>
          </a:p>
          <a:p>
            <a:pPr lvl="1"/>
            <a:endParaRPr lang="en-US" sz="3600" dirty="0">
              <a:ln>
                <a:solidFill>
                  <a:schemeClr val="tx1"/>
                </a:solidFill>
              </a:ln>
              <a:solidFill>
                <a:srgbClr val="0070C0"/>
              </a:solidFill>
              <a:latin typeface="Century Gothic" panose="020B0502020202020204" pitchFamily="34" charset="0"/>
            </a:endParaRPr>
          </a:p>
        </p:txBody>
      </p:sp>
    </p:spTree>
    <p:extLst>
      <p:ext uri="{BB962C8B-B14F-4D97-AF65-F5344CB8AC3E}">
        <p14:creationId xmlns:p14="http://schemas.microsoft.com/office/powerpoint/2010/main" val="3492032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3" name="Rectangle 2"/>
          <p:cNvSpPr/>
          <p:nvPr/>
        </p:nvSpPr>
        <p:spPr>
          <a:xfrm>
            <a:off x="4945380" y="529996"/>
            <a:ext cx="4777740" cy="6863417"/>
          </a:xfrm>
          <a:prstGeom prst="rect">
            <a:avLst/>
          </a:prstGeom>
        </p:spPr>
        <p:txBody>
          <a:bodyPr wrap="square">
            <a:spAutoFit/>
          </a:bodyPr>
          <a:lstStyle/>
          <a:p>
            <a:pPr lvl="0" algn="ctr"/>
            <a:r>
              <a:rPr lang="en-US" sz="4400" dirty="0">
                <a:ln>
                  <a:solidFill>
                    <a:schemeClr val="tx1"/>
                  </a:solidFill>
                </a:ln>
                <a:solidFill>
                  <a:srgbClr val="0070C0"/>
                </a:solidFill>
                <a:latin typeface="Century Gothic" panose="020B0502020202020204" pitchFamily="34" charset="0"/>
              </a:rPr>
              <a:t>As a lawyer, you have been asked to defend the soldiers who were arrested for firing into a crowd of colonists in 1770 Boston. Will you do it?</a:t>
            </a:r>
          </a:p>
        </p:txBody>
      </p:sp>
      <p:sp>
        <p:nvSpPr>
          <p:cNvPr id="8" name="TextBox 7"/>
          <p:cNvSpPr txBox="1"/>
          <p:nvPr/>
        </p:nvSpPr>
        <p:spPr>
          <a:xfrm rot="20843526">
            <a:off x="787941" y="211457"/>
            <a:ext cx="2110902" cy="1569660"/>
          </a:xfrm>
          <a:prstGeom prst="rect">
            <a:avLst/>
          </a:prstGeom>
          <a:noFill/>
        </p:spPr>
        <p:txBody>
          <a:bodyPr wrap="square" rtlCol="0">
            <a:spAutoFit/>
          </a:bodyPr>
          <a:lstStyle/>
          <a:p>
            <a:r>
              <a:rPr lang="en-US" sz="9600" dirty="0">
                <a:latin typeface="Century Gothic" panose="020B0502020202020204" pitchFamily="34" charset="0"/>
              </a:rPr>
              <a:t>#8</a:t>
            </a:r>
          </a:p>
        </p:txBody>
      </p:sp>
    </p:spTree>
    <p:extLst>
      <p:ext uri="{BB962C8B-B14F-4D97-AF65-F5344CB8AC3E}">
        <p14:creationId xmlns:p14="http://schemas.microsoft.com/office/powerpoint/2010/main" val="2221727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3" name="Rectangle 2"/>
          <p:cNvSpPr/>
          <p:nvPr/>
        </p:nvSpPr>
        <p:spPr>
          <a:xfrm>
            <a:off x="4945380" y="666183"/>
            <a:ext cx="4777740" cy="6186309"/>
          </a:xfrm>
          <a:prstGeom prst="rect">
            <a:avLst/>
          </a:prstGeom>
        </p:spPr>
        <p:txBody>
          <a:bodyPr wrap="square">
            <a:spAutoFit/>
          </a:bodyPr>
          <a:lstStyle/>
          <a:p>
            <a:pPr lvl="0" algn="ctr"/>
            <a:r>
              <a:rPr lang="en-US" sz="4400" dirty="0">
                <a:ln>
                  <a:solidFill>
                    <a:schemeClr val="tx1"/>
                  </a:solidFill>
                </a:ln>
                <a:solidFill>
                  <a:srgbClr val="0070C0"/>
                </a:solidFill>
                <a:latin typeface="Century Gothic" panose="020B0502020202020204" pitchFamily="34" charset="0"/>
              </a:rPr>
              <a:t>A. 	Yes. Every person deserves a fair trial. Besides, they were provoked by a 	violent crowd and they felt like their lives were in danger.</a:t>
            </a:r>
          </a:p>
        </p:txBody>
      </p:sp>
    </p:spTree>
    <p:extLst>
      <p:ext uri="{BB962C8B-B14F-4D97-AF65-F5344CB8AC3E}">
        <p14:creationId xmlns:p14="http://schemas.microsoft.com/office/powerpoint/2010/main" val="250049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3" name="Rectangle 2"/>
          <p:cNvSpPr/>
          <p:nvPr/>
        </p:nvSpPr>
        <p:spPr>
          <a:xfrm>
            <a:off x="4945380" y="539701"/>
            <a:ext cx="4777740" cy="6740307"/>
          </a:xfrm>
          <a:prstGeom prst="rect">
            <a:avLst/>
          </a:prstGeom>
        </p:spPr>
        <p:txBody>
          <a:bodyPr wrap="square">
            <a:spAutoFit/>
          </a:bodyPr>
          <a:lstStyle/>
          <a:p>
            <a:pPr lvl="0" algn="ctr"/>
            <a:r>
              <a:rPr lang="en-US" sz="5400" dirty="0">
                <a:ln>
                  <a:solidFill>
                    <a:schemeClr val="tx1"/>
                  </a:solidFill>
                </a:ln>
                <a:solidFill>
                  <a:srgbClr val="0070C0"/>
                </a:solidFill>
                <a:latin typeface="Century Gothic" panose="020B0502020202020204" pitchFamily="34" charset="0"/>
              </a:rPr>
              <a:t>B.	No. Even a lawyer has their standards and you refuse to defend British soldier scum. </a:t>
            </a:r>
          </a:p>
        </p:txBody>
      </p:sp>
    </p:spTree>
    <p:extLst>
      <p:ext uri="{BB962C8B-B14F-4D97-AF65-F5344CB8AC3E}">
        <p14:creationId xmlns:p14="http://schemas.microsoft.com/office/powerpoint/2010/main" val="2351178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6" name="Rectangle 5"/>
          <p:cNvSpPr/>
          <p:nvPr/>
        </p:nvSpPr>
        <p:spPr>
          <a:xfrm>
            <a:off x="4114800" y="743130"/>
            <a:ext cx="5608320" cy="6001643"/>
          </a:xfrm>
          <a:prstGeom prst="rect">
            <a:avLst/>
          </a:prstGeom>
        </p:spPr>
        <p:txBody>
          <a:bodyPr wrap="square">
            <a:spAutoFit/>
          </a:bodyPr>
          <a:lstStyle/>
          <a:p>
            <a:pPr lvl="0" algn="ctr"/>
            <a:r>
              <a:rPr lang="en-US" sz="4800" dirty="0">
                <a:ln>
                  <a:solidFill>
                    <a:schemeClr val="tx1"/>
                  </a:solidFill>
                </a:ln>
                <a:solidFill>
                  <a:srgbClr val="0070C0"/>
                </a:solidFill>
                <a:latin typeface="Century Gothic" panose="020B0502020202020204" pitchFamily="34" charset="0"/>
              </a:rPr>
              <a:t>It’s 1772, you read in the newspaper that Rhode Island colonists burned a British patrol ship, the HMS </a:t>
            </a:r>
            <a:r>
              <a:rPr lang="en-US" sz="4800" dirty="0" err="1">
                <a:ln>
                  <a:solidFill>
                    <a:schemeClr val="tx1"/>
                  </a:solidFill>
                </a:ln>
                <a:solidFill>
                  <a:srgbClr val="0070C0"/>
                </a:solidFill>
                <a:latin typeface="Century Gothic" panose="020B0502020202020204" pitchFamily="34" charset="0"/>
              </a:rPr>
              <a:t>Gaspee</a:t>
            </a:r>
            <a:r>
              <a:rPr lang="en-US" sz="4800" dirty="0">
                <a:ln>
                  <a:solidFill>
                    <a:schemeClr val="tx1"/>
                  </a:solidFill>
                </a:ln>
                <a:solidFill>
                  <a:srgbClr val="0070C0"/>
                </a:solidFill>
                <a:latin typeface="Century Gothic" panose="020B0502020202020204" pitchFamily="34" charset="0"/>
              </a:rPr>
              <a:t>. What is your reaction?</a:t>
            </a:r>
          </a:p>
        </p:txBody>
      </p:sp>
      <p:sp>
        <p:nvSpPr>
          <p:cNvPr id="9" name="TextBox 8"/>
          <p:cNvSpPr txBox="1"/>
          <p:nvPr/>
        </p:nvSpPr>
        <p:spPr>
          <a:xfrm rot="20843526">
            <a:off x="758758" y="153089"/>
            <a:ext cx="2110902" cy="1569660"/>
          </a:xfrm>
          <a:prstGeom prst="rect">
            <a:avLst/>
          </a:prstGeom>
          <a:noFill/>
        </p:spPr>
        <p:txBody>
          <a:bodyPr wrap="square" rtlCol="0">
            <a:spAutoFit/>
          </a:bodyPr>
          <a:lstStyle/>
          <a:p>
            <a:r>
              <a:rPr lang="en-US" sz="9600" dirty="0">
                <a:ln>
                  <a:solidFill>
                    <a:schemeClr val="bg1"/>
                  </a:solidFill>
                </a:ln>
                <a:latin typeface="Century Gothic" panose="020B0502020202020204" pitchFamily="34" charset="0"/>
              </a:rPr>
              <a:t>#9</a:t>
            </a:r>
          </a:p>
        </p:txBody>
      </p:sp>
    </p:spTree>
    <p:extLst>
      <p:ext uri="{BB962C8B-B14F-4D97-AF65-F5344CB8AC3E}">
        <p14:creationId xmlns:p14="http://schemas.microsoft.com/office/powerpoint/2010/main" val="2337507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6" name="Rectangle 5"/>
          <p:cNvSpPr/>
          <p:nvPr/>
        </p:nvSpPr>
        <p:spPr>
          <a:xfrm>
            <a:off x="4186872" y="691913"/>
            <a:ext cx="5293919" cy="6186309"/>
          </a:xfrm>
          <a:prstGeom prst="rect">
            <a:avLst/>
          </a:prstGeom>
        </p:spPr>
        <p:txBody>
          <a:bodyPr wrap="square">
            <a:spAutoFit/>
          </a:bodyPr>
          <a:lstStyle/>
          <a:p>
            <a:pPr lvl="0" algn="ctr"/>
            <a:r>
              <a:rPr lang="en-US" sz="4400" dirty="0">
                <a:ln>
                  <a:solidFill>
                    <a:schemeClr val="tx1"/>
                  </a:solidFill>
                </a:ln>
                <a:solidFill>
                  <a:srgbClr val="0070C0"/>
                </a:solidFill>
                <a:latin typeface="Century Gothic" panose="020B0502020202020204" pitchFamily="34" charset="0"/>
              </a:rPr>
              <a:t>A. 	Crazy Rhode Islanders. No good can come from burning a British ship. You think things were bad before? Just wait until the British retaliate!</a:t>
            </a:r>
          </a:p>
        </p:txBody>
      </p:sp>
    </p:spTree>
    <p:extLst>
      <p:ext uri="{BB962C8B-B14F-4D97-AF65-F5344CB8AC3E}">
        <p14:creationId xmlns:p14="http://schemas.microsoft.com/office/powerpoint/2010/main" val="1737406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6" name="Rectangle 5"/>
          <p:cNvSpPr/>
          <p:nvPr/>
        </p:nvSpPr>
        <p:spPr>
          <a:xfrm>
            <a:off x="3944544" y="673922"/>
            <a:ext cx="5778576" cy="6247864"/>
          </a:xfrm>
          <a:prstGeom prst="rect">
            <a:avLst/>
          </a:prstGeom>
        </p:spPr>
        <p:txBody>
          <a:bodyPr wrap="square">
            <a:spAutoFit/>
          </a:bodyPr>
          <a:lstStyle/>
          <a:p>
            <a:pPr lvl="0" algn="ctr"/>
            <a:r>
              <a:rPr lang="en-US" sz="4000" dirty="0">
                <a:ln>
                  <a:solidFill>
                    <a:schemeClr val="tx1"/>
                  </a:solidFill>
                </a:ln>
                <a:solidFill>
                  <a:srgbClr val="0070C0"/>
                </a:solidFill>
                <a:latin typeface="Century Gothic" panose="020B0502020202020204" pitchFamily="34" charset="0"/>
              </a:rPr>
              <a:t>B. 	Good for them! Those darn patrol ships are always trying to catch us 	smuggling in our contraband. If Parliament would stop passing all these tax laws, we wouldn’t have to resort to smuggling.</a:t>
            </a:r>
          </a:p>
        </p:txBody>
      </p:sp>
    </p:spTree>
    <p:extLst>
      <p:ext uri="{BB962C8B-B14F-4D97-AF65-F5344CB8AC3E}">
        <p14:creationId xmlns:p14="http://schemas.microsoft.com/office/powerpoint/2010/main" val="3856381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1" name="Rectangle 10"/>
          <p:cNvSpPr/>
          <p:nvPr/>
        </p:nvSpPr>
        <p:spPr>
          <a:xfrm>
            <a:off x="825378" y="674127"/>
            <a:ext cx="8635088" cy="1569660"/>
          </a:xfrm>
          <a:prstGeom prst="rect">
            <a:avLst/>
          </a:prstGeom>
        </p:spPr>
        <p:txBody>
          <a:bodyPr wrap="square">
            <a:spAutoFit/>
          </a:bodyPr>
          <a:lstStyle/>
          <a:p>
            <a:pPr lvl="0" algn="ctr"/>
            <a:r>
              <a:rPr lang="en-US" sz="4800" dirty="0">
                <a:ln>
                  <a:solidFill>
                    <a:schemeClr val="tx1"/>
                  </a:solidFill>
                </a:ln>
                <a:solidFill>
                  <a:srgbClr val="0070C0"/>
                </a:solidFill>
                <a:latin typeface="Century Gothic" panose="020B0502020202020204" pitchFamily="34" charset="0"/>
              </a:rPr>
              <a:t>Now there’s another Tea Act. What will you do?</a:t>
            </a:r>
          </a:p>
        </p:txBody>
      </p:sp>
      <p:sp>
        <p:nvSpPr>
          <p:cNvPr id="9" name="TextBox 8"/>
          <p:cNvSpPr txBox="1"/>
          <p:nvPr/>
        </p:nvSpPr>
        <p:spPr>
          <a:xfrm rot="20843526">
            <a:off x="176418" y="2043331"/>
            <a:ext cx="2599018" cy="1569660"/>
          </a:xfrm>
          <a:prstGeom prst="rect">
            <a:avLst/>
          </a:prstGeom>
          <a:noFill/>
        </p:spPr>
        <p:txBody>
          <a:bodyPr wrap="square" rtlCol="0">
            <a:spAutoFit/>
          </a:bodyPr>
          <a:lstStyle/>
          <a:p>
            <a:r>
              <a:rPr lang="en-US" sz="9600" dirty="0">
                <a:ln>
                  <a:solidFill>
                    <a:schemeClr val="bg1"/>
                  </a:solidFill>
                </a:ln>
                <a:latin typeface="Century Gothic" panose="020B0502020202020204" pitchFamily="34" charset="0"/>
              </a:rPr>
              <a:t>#10</a:t>
            </a:r>
          </a:p>
        </p:txBody>
      </p:sp>
    </p:spTree>
    <p:extLst>
      <p:ext uri="{BB962C8B-B14F-4D97-AF65-F5344CB8AC3E}">
        <p14:creationId xmlns:p14="http://schemas.microsoft.com/office/powerpoint/2010/main" val="3206576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1" name="Rectangle 10"/>
          <p:cNvSpPr/>
          <p:nvPr/>
        </p:nvSpPr>
        <p:spPr>
          <a:xfrm>
            <a:off x="825378" y="514039"/>
            <a:ext cx="8635088" cy="2123658"/>
          </a:xfrm>
          <a:prstGeom prst="rect">
            <a:avLst/>
          </a:prstGeom>
        </p:spPr>
        <p:txBody>
          <a:bodyPr wrap="square">
            <a:spAutoFit/>
          </a:bodyPr>
          <a:lstStyle/>
          <a:p>
            <a:pPr lvl="0" algn="ctr"/>
            <a:r>
              <a:rPr lang="en-US" sz="4400" dirty="0">
                <a:ln>
                  <a:solidFill>
                    <a:schemeClr val="tx1"/>
                  </a:solidFill>
                </a:ln>
                <a:solidFill>
                  <a:srgbClr val="0070C0"/>
                </a:solidFill>
                <a:latin typeface="Century Gothic" panose="020B0502020202020204" pitchFamily="34" charset="0"/>
              </a:rPr>
              <a:t>A. 	Pay the tax. You love your tea and if you have to pay a little more for it, so be it.</a:t>
            </a:r>
          </a:p>
        </p:txBody>
      </p:sp>
    </p:spTree>
    <p:extLst>
      <p:ext uri="{BB962C8B-B14F-4D97-AF65-F5344CB8AC3E}">
        <p14:creationId xmlns:p14="http://schemas.microsoft.com/office/powerpoint/2010/main" val="660293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1" name="Rectangle 10"/>
          <p:cNvSpPr/>
          <p:nvPr/>
        </p:nvSpPr>
        <p:spPr>
          <a:xfrm>
            <a:off x="825378" y="474126"/>
            <a:ext cx="8635088" cy="2123658"/>
          </a:xfrm>
          <a:prstGeom prst="rect">
            <a:avLst/>
          </a:prstGeom>
        </p:spPr>
        <p:txBody>
          <a:bodyPr wrap="square">
            <a:spAutoFit/>
          </a:bodyPr>
          <a:lstStyle/>
          <a:p>
            <a:pPr lvl="0" algn="ctr"/>
            <a:r>
              <a:rPr lang="en-US" sz="4400" dirty="0">
                <a:ln>
                  <a:solidFill>
                    <a:schemeClr val="tx1"/>
                  </a:solidFill>
                </a:ln>
                <a:solidFill>
                  <a:srgbClr val="0070C0"/>
                </a:solidFill>
                <a:latin typeface="Century Gothic" panose="020B0502020202020204" pitchFamily="34" charset="0"/>
              </a:rPr>
              <a:t>B. Boycott. You never really liked tea anyway. Now’s a good time to try coffee.</a:t>
            </a:r>
          </a:p>
        </p:txBody>
      </p:sp>
    </p:spTree>
    <p:extLst>
      <p:ext uri="{BB962C8B-B14F-4D97-AF65-F5344CB8AC3E}">
        <p14:creationId xmlns:p14="http://schemas.microsoft.com/office/powerpoint/2010/main" val="3327212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3979822" y="459404"/>
            <a:ext cx="5690808" cy="6863417"/>
          </a:xfrm>
          <a:prstGeom prst="rect">
            <a:avLst/>
          </a:prstGeom>
        </p:spPr>
        <p:txBody>
          <a:bodyPr wrap="square">
            <a:spAutoFit/>
          </a:bodyPr>
          <a:lstStyle/>
          <a:p>
            <a:pPr lvl="0" algn="ctr"/>
            <a:r>
              <a:rPr lang="en-US" sz="3200" dirty="0">
                <a:ln>
                  <a:solidFill>
                    <a:sysClr val="windowText" lastClr="000000"/>
                  </a:solidFill>
                </a:ln>
                <a:solidFill>
                  <a:srgbClr val="0070C0"/>
                </a:solidFill>
                <a:latin typeface="Century Gothic" panose="020B0502020202020204" pitchFamily="34" charset="0"/>
              </a:rPr>
              <a:t>A</a:t>
            </a:r>
            <a:r>
              <a:rPr lang="en-US" sz="4000" dirty="0">
                <a:ln>
                  <a:solidFill>
                    <a:sysClr val="windowText" lastClr="000000"/>
                  </a:solidFill>
                </a:ln>
                <a:solidFill>
                  <a:srgbClr val="0070C0"/>
                </a:solidFill>
                <a:latin typeface="Century Gothic" panose="020B0502020202020204" pitchFamily="34" charset="0"/>
              </a:rPr>
              <a:t>. Nothing. You didn’t really want to settle in the west anyway and worry about being killed in the middle of the night by Indians.</a:t>
            </a:r>
          </a:p>
          <a:p>
            <a:pPr lvl="0" algn="ctr"/>
            <a:endParaRPr lang="en-US" sz="4000" dirty="0">
              <a:ln>
                <a:solidFill>
                  <a:sysClr val="windowText" lastClr="000000"/>
                </a:solidFill>
              </a:ln>
              <a:solidFill>
                <a:srgbClr val="0070C0"/>
              </a:solidFill>
              <a:latin typeface="Century Gothic" panose="020B0502020202020204" pitchFamily="34" charset="0"/>
            </a:endParaRPr>
          </a:p>
          <a:p>
            <a:pPr lvl="0" algn="ctr"/>
            <a:r>
              <a:rPr lang="en-US" sz="4000" dirty="0">
                <a:ln>
                  <a:solidFill>
                    <a:sysClr val="windowText" lastClr="000000"/>
                  </a:solidFill>
                </a:ln>
                <a:solidFill>
                  <a:srgbClr val="0070C0"/>
                </a:solidFill>
                <a:latin typeface="Century Gothic" panose="020B0502020202020204" pitchFamily="34" charset="0"/>
              </a:rPr>
              <a:t>B. Move your family and settle there anyway. They can’t tell you where to live!</a:t>
            </a:r>
          </a:p>
        </p:txBody>
      </p:sp>
    </p:spTree>
    <p:extLst>
      <p:ext uri="{BB962C8B-B14F-4D97-AF65-F5344CB8AC3E}">
        <p14:creationId xmlns:p14="http://schemas.microsoft.com/office/powerpoint/2010/main" val="363526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335280" y="3586689"/>
            <a:ext cx="9387840" cy="3539430"/>
          </a:xfrm>
          <a:prstGeom prst="rect">
            <a:avLst/>
          </a:prstGeom>
        </p:spPr>
        <p:txBody>
          <a:bodyPr wrap="square">
            <a:spAutoFit/>
          </a:bodyPr>
          <a:lstStyle/>
          <a:p>
            <a:pPr lvl="0" algn="ctr"/>
            <a:r>
              <a:rPr lang="en-US" sz="2800" dirty="0">
                <a:ln>
                  <a:solidFill>
                    <a:schemeClr val="tx1"/>
                  </a:solidFill>
                </a:ln>
                <a:solidFill>
                  <a:srgbClr val="0070C0"/>
                </a:solidFill>
                <a:latin typeface="Century Gothic" panose="020B0502020202020204" pitchFamily="34" charset="0"/>
              </a:rPr>
              <a:t>Things are heating up some more. Some Bostonians had a “tea party” and dumped a shipload of British tea into the Boston Harbor. The British government is furious and passed a series of laws colonists are calling the Intolerable Acts. A few months later you’ve been invited to join a Continental Congress of colonial representatives meeting in Philadelphia to discuss everything that’s been going on. Do you go?</a:t>
            </a:r>
          </a:p>
        </p:txBody>
      </p:sp>
      <p:sp>
        <p:nvSpPr>
          <p:cNvPr id="10" name="TextBox 9"/>
          <p:cNvSpPr txBox="1"/>
          <p:nvPr/>
        </p:nvSpPr>
        <p:spPr>
          <a:xfrm rot="20843526">
            <a:off x="140420" y="48026"/>
            <a:ext cx="2562169" cy="1569660"/>
          </a:xfrm>
          <a:prstGeom prst="rect">
            <a:avLst/>
          </a:prstGeom>
          <a:noFill/>
        </p:spPr>
        <p:txBody>
          <a:bodyPr wrap="square" rtlCol="0">
            <a:spAutoFit/>
          </a:bodyPr>
          <a:lstStyle/>
          <a:p>
            <a:r>
              <a:rPr lang="en-US" sz="9600" dirty="0">
                <a:ln>
                  <a:solidFill>
                    <a:schemeClr val="bg1"/>
                  </a:solidFill>
                </a:ln>
                <a:latin typeface="Century Gothic" panose="020B0502020202020204" pitchFamily="34" charset="0"/>
              </a:rPr>
              <a:t>#11</a:t>
            </a:r>
          </a:p>
        </p:txBody>
      </p:sp>
    </p:spTree>
    <p:extLst>
      <p:ext uri="{BB962C8B-B14F-4D97-AF65-F5344CB8AC3E}">
        <p14:creationId xmlns:p14="http://schemas.microsoft.com/office/powerpoint/2010/main" val="3940613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335280" y="3884630"/>
            <a:ext cx="9387840" cy="3816429"/>
          </a:xfrm>
          <a:prstGeom prst="rect">
            <a:avLst/>
          </a:prstGeom>
        </p:spPr>
        <p:txBody>
          <a:bodyPr wrap="square">
            <a:spAutoFit/>
          </a:bodyPr>
          <a:lstStyle/>
          <a:p>
            <a:pPr lvl="0" algn="ctr"/>
            <a:r>
              <a:rPr lang="en-US" sz="3600" dirty="0">
                <a:ln>
                  <a:solidFill>
                    <a:schemeClr val="tx1"/>
                  </a:solidFill>
                </a:ln>
                <a:solidFill>
                  <a:srgbClr val="0070C0"/>
                </a:solidFill>
                <a:latin typeface="Century Gothic" panose="020B0502020202020204" pitchFamily="34" charset="0"/>
              </a:rPr>
              <a:t>A. Yes. But only to be a voice of reason and make sure nothing crazy happens. </a:t>
            </a:r>
          </a:p>
          <a:p>
            <a:pPr lvl="0" algn="ctr"/>
            <a:endParaRPr lang="en-US" sz="3600" dirty="0">
              <a:ln>
                <a:solidFill>
                  <a:schemeClr val="tx1"/>
                </a:solidFill>
              </a:ln>
              <a:solidFill>
                <a:srgbClr val="0070C0"/>
              </a:solidFill>
              <a:latin typeface="Century Gothic" panose="020B0502020202020204" pitchFamily="34" charset="0"/>
            </a:endParaRPr>
          </a:p>
          <a:p>
            <a:pPr lvl="0" algn="ctr"/>
            <a:r>
              <a:rPr lang="en-US" sz="3600" dirty="0">
                <a:ln>
                  <a:solidFill>
                    <a:schemeClr val="tx1"/>
                  </a:solidFill>
                </a:ln>
                <a:solidFill>
                  <a:srgbClr val="0070C0"/>
                </a:solidFill>
                <a:latin typeface="Century Gothic" panose="020B0502020202020204" pitchFamily="34" charset="0"/>
              </a:rPr>
              <a:t>B. Yes! Finally, you have a chance to convince the British to make some real changes.</a:t>
            </a:r>
          </a:p>
          <a:p>
            <a:pPr lvl="0" algn="ctr"/>
            <a:endParaRPr lang="en-US" sz="2600" dirty="0">
              <a:ln>
                <a:solidFill>
                  <a:schemeClr val="tx1"/>
                </a:solidFill>
              </a:ln>
              <a:solidFill>
                <a:srgbClr val="0070C0"/>
              </a:solidFill>
              <a:latin typeface="Century Gothic" panose="020B0502020202020204" pitchFamily="34" charset="0"/>
            </a:endParaRPr>
          </a:p>
        </p:txBody>
      </p:sp>
    </p:spTree>
    <p:extLst>
      <p:ext uri="{BB962C8B-B14F-4D97-AF65-F5344CB8AC3E}">
        <p14:creationId xmlns:p14="http://schemas.microsoft.com/office/powerpoint/2010/main" val="288636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1758593" y="1287780"/>
            <a:ext cx="5029200" cy="295466"/>
          </a:xfrm>
          <a:prstGeom prst="rect">
            <a:avLst/>
          </a:prstGeom>
        </p:spPr>
        <p:txBody>
          <a:bodyPr>
            <a:spAutoFit/>
          </a:bodyPr>
          <a:lstStyle/>
          <a:p>
            <a:pPr lvl="0"/>
            <a:r>
              <a:rPr lang="en-US" sz="1320" dirty="0">
                <a:solidFill>
                  <a:prstClr val="black"/>
                </a:solidFill>
              </a:rPr>
              <a:t>		</a:t>
            </a:r>
          </a:p>
        </p:txBody>
      </p:sp>
      <p:sp>
        <p:nvSpPr>
          <p:cNvPr id="8" name="AutoShape 2" descr="https://upload.wikimedia.org/wikipedia/commons/d/da/Concord_Expedition_and_Patriot_Messengers.jpg"/>
          <p:cNvSpPr>
            <a:spLocks noChangeAspect="1" noChangeArrowheads="1"/>
          </p:cNvSpPr>
          <p:nvPr/>
        </p:nvSpPr>
        <p:spPr bwMode="auto">
          <a:xfrm>
            <a:off x="171133" y="-44609"/>
            <a:ext cx="335280" cy="3352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p>
        </p:txBody>
      </p:sp>
      <p:sp>
        <p:nvSpPr>
          <p:cNvPr id="9" name="TextBox 8"/>
          <p:cNvSpPr txBox="1"/>
          <p:nvPr/>
        </p:nvSpPr>
        <p:spPr>
          <a:xfrm>
            <a:off x="335280" y="4115567"/>
            <a:ext cx="9498088" cy="3108543"/>
          </a:xfrm>
          <a:prstGeom prst="rect">
            <a:avLst/>
          </a:prstGeom>
          <a:noFill/>
        </p:spPr>
        <p:txBody>
          <a:bodyPr wrap="square" rtlCol="0">
            <a:spAutoFit/>
          </a:bodyPr>
          <a:lstStyle/>
          <a:p>
            <a:r>
              <a:rPr lang="en-US" sz="2800" dirty="0">
                <a:ln>
                  <a:solidFill>
                    <a:schemeClr val="tx1"/>
                  </a:solidFill>
                </a:ln>
                <a:solidFill>
                  <a:srgbClr val="0070C0"/>
                </a:solidFill>
                <a:latin typeface="Century Gothic" panose="020B0502020202020204" pitchFamily="34" charset="0"/>
              </a:rPr>
              <a:t>In April 1775, </a:t>
            </a:r>
          </a:p>
          <a:p>
            <a:r>
              <a:rPr lang="en-US" sz="2800" dirty="0">
                <a:ln>
                  <a:solidFill>
                    <a:schemeClr val="tx1"/>
                  </a:solidFill>
                </a:ln>
                <a:solidFill>
                  <a:srgbClr val="0070C0"/>
                </a:solidFill>
                <a:latin typeface="Century Gothic" panose="020B0502020202020204" pitchFamily="34" charset="0"/>
              </a:rPr>
              <a:t>colonial militia and </a:t>
            </a:r>
          </a:p>
          <a:p>
            <a:r>
              <a:rPr lang="en-US" sz="2800" dirty="0">
                <a:ln>
                  <a:solidFill>
                    <a:schemeClr val="tx1"/>
                  </a:solidFill>
                </a:ln>
                <a:solidFill>
                  <a:srgbClr val="0070C0"/>
                </a:solidFill>
                <a:latin typeface="Century Gothic" panose="020B0502020202020204" pitchFamily="34" charset="0"/>
              </a:rPr>
              <a:t>British troops clash at </a:t>
            </a:r>
          </a:p>
          <a:p>
            <a:r>
              <a:rPr lang="en-US" sz="2800" dirty="0">
                <a:ln>
                  <a:solidFill>
                    <a:schemeClr val="tx1"/>
                  </a:solidFill>
                </a:ln>
                <a:solidFill>
                  <a:srgbClr val="0070C0"/>
                </a:solidFill>
                <a:latin typeface="Century Gothic" panose="020B0502020202020204" pitchFamily="34" charset="0"/>
              </a:rPr>
              <a:t>Lexington and Concord. The Continental Congress offers an olive branch to King George III, but he doesn’t even read it. So, Thomas Jefferson drafts a Declaration of Independence. Will you sign it?</a:t>
            </a:r>
          </a:p>
        </p:txBody>
      </p:sp>
      <p:sp>
        <p:nvSpPr>
          <p:cNvPr id="12" name="TextBox 11"/>
          <p:cNvSpPr txBox="1"/>
          <p:nvPr/>
        </p:nvSpPr>
        <p:spPr>
          <a:xfrm rot="20843526">
            <a:off x="311019" y="265534"/>
            <a:ext cx="2606388" cy="1569660"/>
          </a:xfrm>
          <a:prstGeom prst="rect">
            <a:avLst/>
          </a:prstGeom>
          <a:noFill/>
        </p:spPr>
        <p:txBody>
          <a:bodyPr wrap="square" rtlCol="0">
            <a:spAutoFit/>
          </a:bodyPr>
          <a:lstStyle/>
          <a:p>
            <a:r>
              <a:rPr lang="en-US" sz="9600" dirty="0">
                <a:ln>
                  <a:solidFill>
                    <a:schemeClr val="bg1"/>
                  </a:solidFill>
                </a:ln>
                <a:latin typeface="Century Gothic" panose="020B0502020202020204" pitchFamily="34" charset="0"/>
              </a:rPr>
              <a:t>#12</a:t>
            </a:r>
          </a:p>
        </p:txBody>
      </p:sp>
    </p:spTree>
    <p:extLst>
      <p:ext uri="{BB962C8B-B14F-4D97-AF65-F5344CB8AC3E}">
        <p14:creationId xmlns:p14="http://schemas.microsoft.com/office/powerpoint/2010/main" val="467582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1758593" y="1287780"/>
            <a:ext cx="5029200" cy="295466"/>
          </a:xfrm>
          <a:prstGeom prst="rect">
            <a:avLst/>
          </a:prstGeom>
        </p:spPr>
        <p:txBody>
          <a:bodyPr>
            <a:spAutoFit/>
          </a:bodyPr>
          <a:lstStyle/>
          <a:p>
            <a:pPr lvl="0"/>
            <a:r>
              <a:rPr lang="en-US" sz="1320" dirty="0">
                <a:solidFill>
                  <a:prstClr val="black"/>
                </a:solidFill>
              </a:rPr>
              <a:t>		</a:t>
            </a:r>
          </a:p>
        </p:txBody>
      </p:sp>
      <p:sp>
        <p:nvSpPr>
          <p:cNvPr id="8" name="AutoShape 2" descr="https://upload.wikimedia.org/wikipedia/commons/d/da/Concord_Expedition_and_Patriot_Messengers.jpg"/>
          <p:cNvSpPr>
            <a:spLocks noChangeAspect="1" noChangeArrowheads="1"/>
          </p:cNvSpPr>
          <p:nvPr/>
        </p:nvSpPr>
        <p:spPr bwMode="auto">
          <a:xfrm>
            <a:off x="171133" y="-44609"/>
            <a:ext cx="335280" cy="3352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p>
        </p:txBody>
      </p:sp>
      <p:sp>
        <p:nvSpPr>
          <p:cNvPr id="9" name="TextBox 8"/>
          <p:cNvSpPr txBox="1"/>
          <p:nvPr/>
        </p:nvSpPr>
        <p:spPr>
          <a:xfrm>
            <a:off x="506413" y="5315772"/>
            <a:ext cx="9498088" cy="1938992"/>
          </a:xfrm>
          <a:prstGeom prst="rect">
            <a:avLst/>
          </a:prstGeom>
          <a:noFill/>
        </p:spPr>
        <p:txBody>
          <a:bodyPr wrap="square" rtlCol="0">
            <a:spAutoFit/>
          </a:bodyPr>
          <a:lstStyle/>
          <a:p>
            <a:r>
              <a:rPr lang="en-US" sz="4000" dirty="0">
                <a:ln>
                  <a:solidFill>
                    <a:schemeClr val="tx1"/>
                  </a:solidFill>
                </a:ln>
                <a:solidFill>
                  <a:srgbClr val="0070C0"/>
                </a:solidFill>
                <a:latin typeface="Century Gothic" panose="020B0502020202020204" pitchFamily="34" charset="0"/>
              </a:rPr>
              <a:t>A. 		No. There has to be another solution. Independence?! What a crazy idea!</a:t>
            </a:r>
            <a:endParaRPr lang="en-US" sz="3200" dirty="0">
              <a:ln>
                <a:solidFill>
                  <a:schemeClr val="tx1"/>
                </a:solidFill>
              </a:ln>
              <a:solidFill>
                <a:srgbClr val="0070C0"/>
              </a:solidFill>
              <a:latin typeface="Century Gothic" panose="020B0502020202020204" pitchFamily="34" charset="0"/>
            </a:endParaRPr>
          </a:p>
        </p:txBody>
      </p:sp>
    </p:spTree>
    <p:extLst>
      <p:ext uri="{BB962C8B-B14F-4D97-AF65-F5344CB8AC3E}">
        <p14:creationId xmlns:p14="http://schemas.microsoft.com/office/powerpoint/2010/main" val="711443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1758593" y="1287780"/>
            <a:ext cx="5029200" cy="295466"/>
          </a:xfrm>
          <a:prstGeom prst="rect">
            <a:avLst/>
          </a:prstGeom>
        </p:spPr>
        <p:txBody>
          <a:bodyPr>
            <a:spAutoFit/>
          </a:bodyPr>
          <a:lstStyle/>
          <a:p>
            <a:pPr lvl="0"/>
            <a:r>
              <a:rPr lang="en-US" sz="1320" dirty="0">
                <a:solidFill>
                  <a:prstClr val="black"/>
                </a:solidFill>
              </a:rPr>
              <a:t>		</a:t>
            </a:r>
          </a:p>
        </p:txBody>
      </p:sp>
      <p:sp>
        <p:nvSpPr>
          <p:cNvPr id="8" name="AutoShape 2" descr="https://upload.wikimedia.org/wikipedia/commons/d/da/Concord_Expedition_and_Patriot_Messengers.jpg"/>
          <p:cNvSpPr>
            <a:spLocks noChangeAspect="1" noChangeArrowheads="1"/>
          </p:cNvSpPr>
          <p:nvPr/>
        </p:nvSpPr>
        <p:spPr bwMode="auto">
          <a:xfrm>
            <a:off x="171133" y="-44609"/>
            <a:ext cx="335280" cy="3352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p>
        </p:txBody>
      </p:sp>
      <p:sp>
        <p:nvSpPr>
          <p:cNvPr id="9" name="TextBox 8"/>
          <p:cNvSpPr txBox="1"/>
          <p:nvPr/>
        </p:nvSpPr>
        <p:spPr>
          <a:xfrm>
            <a:off x="401589" y="5303597"/>
            <a:ext cx="9321531" cy="1938992"/>
          </a:xfrm>
          <a:prstGeom prst="rect">
            <a:avLst/>
          </a:prstGeom>
          <a:noFill/>
        </p:spPr>
        <p:txBody>
          <a:bodyPr wrap="square" rtlCol="0">
            <a:spAutoFit/>
          </a:bodyPr>
          <a:lstStyle/>
          <a:p>
            <a:pPr algn="ctr"/>
            <a:r>
              <a:rPr lang="en-US" sz="4000" dirty="0">
                <a:ln>
                  <a:solidFill>
                    <a:schemeClr val="tx1"/>
                  </a:solidFill>
                </a:ln>
                <a:solidFill>
                  <a:srgbClr val="0070C0"/>
                </a:solidFill>
                <a:latin typeface="Century Gothic" panose="020B0502020202020204" pitchFamily="34" charset="0"/>
              </a:rPr>
              <a:t>B. Yes! You sign your name large enough that the king can read it without his glasses! </a:t>
            </a:r>
          </a:p>
        </p:txBody>
      </p:sp>
    </p:spTree>
    <p:extLst>
      <p:ext uri="{BB962C8B-B14F-4D97-AF65-F5344CB8AC3E}">
        <p14:creationId xmlns:p14="http://schemas.microsoft.com/office/powerpoint/2010/main" val="356429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1758593" y="1287780"/>
            <a:ext cx="5029200" cy="295466"/>
          </a:xfrm>
          <a:prstGeom prst="rect">
            <a:avLst/>
          </a:prstGeom>
        </p:spPr>
        <p:txBody>
          <a:bodyPr>
            <a:spAutoFit/>
          </a:bodyPr>
          <a:lstStyle/>
          <a:p>
            <a:pPr lvl="0"/>
            <a:r>
              <a:rPr lang="en-US" sz="1320" dirty="0">
                <a:solidFill>
                  <a:prstClr val="black"/>
                </a:solidFill>
              </a:rPr>
              <a:t>		</a:t>
            </a:r>
          </a:p>
        </p:txBody>
      </p:sp>
      <p:sp>
        <p:nvSpPr>
          <p:cNvPr id="8" name="AutoShape 2" descr="https://upload.wikimedia.org/wikipedia/commons/d/da/Concord_Expedition_and_Patriot_Messengers.jpg"/>
          <p:cNvSpPr>
            <a:spLocks noChangeAspect="1" noChangeArrowheads="1"/>
          </p:cNvSpPr>
          <p:nvPr/>
        </p:nvSpPr>
        <p:spPr bwMode="auto">
          <a:xfrm>
            <a:off x="171133" y="-44609"/>
            <a:ext cx="335280" cy="3352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p>
        </p:txBody>
      </p:sp>
      <p:sp>
        <p:nvSpPr>
          <p:cNvPr id="9" name="TextBox 8"/>
          <p:cNvSpPr txBox="1"/>
          <p:nvPr/>
        </p:nvSpPr>
        <p:spPr>
          <a:xfrm>
            <a:off x="506413" y="1742155"/>
            <a:ext cx="9070071" cy="4154984"/>
          </a:xfrm>
          <a:prstGeom prst="rect">
            <a:avLst/>
          </a:prstGeom>
          <a:noFill/>
        </p:spPr>
        <p:txBody>
          <a:bodyPr wrap="square" rtlCol="0">
            <a:spAutoFit/>
          </a:bodyPr>
          <a:lstStyle/>
          <a:p>
            <a:pPr algn="ctr"/>
            <a:r>
              <a:rPr lang="en-US" sz="6600" dirty="0">
                <a:ln>
                  <a:solidFill>
                    <a:schemeClr val="tx1"/>
                  </a:solidFill>
                </a:ln>
                <a:solidFill>
                  <a:srgbClr val="0070C0"/>
                </a:solidFill>
                <a:latin typeface="Century Gothic" panose="020B0502020202020204" pitchFamily="34" charset="0"/>
              </a:rPr>
              <a:t>Add up the number of times you chose the letter “a” and the letter “b.”</a:t>
            </a:r>
          </a:p>
        </p:txBody>
      </p:sp>
    </p:spTree>
    <p:extLst>
      <p:ext uri="{BB962C8B-B14F-4D97-AF65-F5344CB8AC3E}">
        <p14:creationId xmlns:p14="http://schemas.microsoft.com/office/powerpoint/2010/main" val="1435628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1758593" y="1287780"/>
            <a:ext cx="5029200" cy="295466"/>
          </a:xfrm>
          <a:prstGeom prst="rect">
            <a:avLst/>
          </a:prstGeom>
        </p:spPr>
        <p:txBody>
          <a:bodyPr>
            <a:spAutoFit/>
          </a:bodyPr>
          <a:lstStyle/>
          <a:p>
            <a:pPr lvl="0"/>
            <a:r>
              <a:rPr lang="en-US" sz="1320" dirty="0">
                <a:solidFill>
                  <a:prstClr val="black"/>
                </a:solidFill>
              </a:rPr>
              <a:t>		</a:t>
            </a:r>
          </a:p>
        </p:txBody>
      </p:sp>
      <p:sp>
        <p:nvSpPr>
          <p:cNvPr id="8" name="AutoShape 2" descr="https://upload.wikimedia.org/wikipedia/commons/d/da/Concord_Expedition_and_Patriot_Messengers.jpg"/>
          <p:cNvSpPr>
            <a:spLocks noChangeAspect="1" noChangeArrowheads="1"/>
          </p:cNvSpPr>
          <p:nvPr/>
        </p:nvSpPr>
        <p:spPr bwMode="auto">
          <a:xfrm>
            <a:off x="171133" y="-44609"/>
            <a:ext cx="335280" cy="3352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p>
        </p:txBody>
      </p:sp>
      <p:sp>
        <p:nvSpPr>
          <p:cNvPr id="9" name="TextBox 8"/>
          <p:cNvSpPr txBox="1"/>
          <p:nvPr/>
        </p:nvSpPr>
        <p:spPr>
          <a:xfrm>
            <a:off x="335281" y="625953"/>
            <a:ext cx="9241204" cy="6247864"/>
          </a:xfrm>
          <a:prstGeom prst="rect">
            <a:avLst/>
          </a:prstGeom>
          <a:noFill/>
        </p:spPr>
        <p:txBody>
          <a:bodyPr wrap="square" rtlCol="0">
            <a:spAutoFit/>
          </a:bodyPr>
          <a:lstStyle/>
          <a:p>
            <a:pPr algn="ctr"/>
            <a:r>
              <a:rPr lang="en-US" sz="4000" dirty="0">
                <a:ln>
                  <a:solidFill>
                    <a:schemeClr val="tx1"/>
                  </a:solidFill>
                </a:ln>
                <a:solidFill>
                  <a:srgbClr val="0070C0"/>
                </a:solidFill>
                <a:latin typeface="Century Gothic" panose="020B0502020202020204" pitchFamily="34" charset="0"/>
              </a:rPr>
              <a:t>If you have more “a” responses than “b” responses you would probably have been a Tory (a loyalist or British supporter) during the American Revolution.</a:t>
            </a:r>
          </a:p>
          <a:p>
            <a:pPr algn="ctr"/>
            <a:endParaRPr lang="en-US" sz="4000" dirty="0">
              <a:ln>
                <a:solidFill>
                  <a:schemeClr val="tx1"/>
                </a:solidFill>
              </a:ln>
              <a:solidFill>
                <a:srgbClr val="0070C0"/>
              </a:solidFill>
              <a:latin typeface="Century Gothic" panose="020B0502020202020204" pitchFamily="34" charset="0"/>
            </a:endParaRPr>
          </a:p>
          <a:p>
            <a:pPr algn="ctr"/>
            <a:r>
              <a:rPr lang="en-US" sz="4000" dirty="0">
                <a:ln>
                  <a:solidFill>
                    <a:schemeClr val="tx1"/>
                  </a:solidFill>
                </a:ln>
                <a:solidFill>
                  <a:srgbClr val="0070C0"/>
                </a:solidFill>
                <a:latin typeface="Century Gothic" panose="020B0502020202020204" pitchFamily="34" charset="0"/>
              </a:rPr>
              <a:t>If you have more “b” responses than “a” responses, you would probably have been a Patriot (rebel) during the American Revolution.</a:t>
            </a:r>
          </a:p>
        </p:txBody>
      </p:sp>
    </p:spTree>
    <p:extLst>
      <p:ext uri="{BB962C8B-B14F-4D97-AF65-F5344CB8AC3E}">
        <p14:creationId xmlns:p14="http://schemas.microsoft.com/office/powerpoint/2010/main" val="137475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1758593" y="1287780"/>
            <a:ext cx="5029200" cy="295466"/>
          </a:xfrm>
          <a:prstGeom prst="rect">
            <a:avLst/>
          </a:prstGeom>
        </p:spPr>
        <p:txBody>
          <a:bodyPr>
            <a:spAutoFit/>
          </a:bodyPr>
          <a:lstStyle/>
          <a:p>
            <a:pPr lvl="0"/>
            <a:r>
              <a:rPr lang="en-US" sz="1320" dirty="0">
                <a:solidFill>
                  <a:prstClr val="black"/>
                </a:solidFill>
              </a:rPr>
              <a:t>		</a:t>
            </a:r>
          </a:p>
        </p:txBody>
      </p:sp>
      <p:sp>
        <p:nvSpPr>
          <p:cNvPr id="8" name="AutoShape 2" descr="https://upload.wikimedia.org/wikipedia/commons/d/da/Concord_Expedition_and_Patriot_Messengers.jpg"/>
          <p:cNvSpPr>
            <a:spLocks noChangeAspect="1" noChangeArrowheads="1"/>
          </p:cNvSpPr>
          <p:nvPr/>
        </p:nvSpPr>
        <p:spPr bwMode="auto">
          <a:xfrm>
            <a:off x="171133" y="-44609"/>
            <a:ext cx="335280" cy="3352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p>
        </p:txBody>
      </p:sp>
      <p:sp>
        <p:nvSpPr>
          <p:cNvPr id="9" name="TextBox 8"/>
          <p:cNvSpPr txBox="1"/>
          <p:nvPr/>
        </p:nvSpPr>
        <p:spPr>
          <a:xfrm>
            <a:off x="494164" y="1030492"/>
            <a:ext cx="9070071" cy="5509200"/>
          </a:xfrm>
          <a:prstGeom prst="rect">
            <a:avLst/>
          </a:prstGeom>
          <a:noFill/>
        </p:spPr>
        <p:txBody>
          <a:bodyPr wrap="square" rtlCol="0">
            <a:spAutoFit/>
          </a:bodyPr>
          <a:lstStyle/>
          <a:p>
            <a:pPr algn="ctr"/>
            <a:r>
              <a:rPr lang="en-US" sz="4400" dirty="0">
                <a:ln>
                  <a:solidFill>
                    <a:schemeClr val="tx1"/>
                  </a:solidFill>
                </a:ln>
                <a:solidFill>
                  <a:srgbClr val="0070C0"/>
                </a:solidFill>
                <a:latin typeface="Century Gothic" panose="020B0502020202020204" pitchFamily="34" charset="0"/>
              </a:rPr>
              <a:t>Of course, living in the 21st century, it is hard to believe that anyone would have chosen to remain loyal to Great Britain during the Revolution. However, we have the benefit of knowing the outcome. People living in the colonies in 1775, did not. </a:t>
            </a:r>
          </a:p>
        </p:txBody>
      </p:sp>
    </p:spTree>
    <p:extLst>
      <p:ext uri="{BB962C8B-B14F-4D97-AF65-F5344CB8AC3E}">
        <p14:creationId xmlns:p14="http://schemas.microsoft.com/office/powerpoint/2010/main" val="806065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1758593" y="1287780"/>
            <a:ext cx="5029200" cy="295466"/>
          </a:xfrm>
          <a:prstGeom prst="rect">
            <a:avLst/>
          </a:prstGeom>
        </p:spPr>
        <p:txBody>
          <a:bodyPr>
            <a:spAutoFit/>
          </a:bodyPr>
          <a:lstStyle/>
          <a:p>
            <a:pPr lvl="0"/>
            <a:r>
              <a:rPr lang="en-US" sz="1320" dirty="0">
                <a:solidFill>
                  <a:prstClr val="black"/>
                </a:solidFill>
              </a:rPr>
              <a:t>		</a:t>
            </a:r>
          </a:p>
        </p:txBody>
      </p:sp>
      <p:sp>
        <p:nvSpPr>
          <p:cNvPr id="8" name="AutoShape 2" descr="https://upload.wikimedia.org/wikipedia/commons/d/da/Concord_Expedition_and_Patriot_Messengers.jpg"/>
          <p:cNvSpPr>
            <a:spLocks noChangeAspect="1" noChangeArrowheads="1"/>
          </p:cNvSpPr>
          <p:nvPr/>
        </p:nvSpPr>
        <p:spPr bwMode="auto">
          <a:xfrm>
            <a:off x="171133" y="-44609"/>
            <a:ext cx="335280" cy="3352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p>
        </p:txBody>
      </p:sp>
      <p:sp>
        <p:nvSpPr>
          <p:cNvPr id="9" name="TextBox 8"/>
          <p:cNvSpPr txBox="1"/>
          <p:nvPr/>
        </p:nvSpPr>
        <p:spPr>
          <a:xfrm>
            <a:off x="506413" y="723872"/>
            <a:ext cx="9070071" cy="6555641"/>
          </a:xfrm>
          <a:prstGeom prst="rect">
            <a:avLst/>
          </a:prstGeom>
          <a:noFill/>
        </p:spPr>
        <p:txBody>
          <a:bodyPr wrap="square" rtlCol="0">
            <a:spAutoFit/>
          </a:bodyPr>
          <a:lstStyle/>
          <a:p>
            <a:pPr algn="ctr"/>
            <a:r>
              <a:rPr lang="en-US" sz="6000" dirty="0">
                <a:ln>
                  <a:solidFill>
                    <a:schemeClr val="tx1"/>
                  </a:solidFill>
                </a:ln>
                <a:solidFill>
                  <a:srgbClr val="0070C0"/>
                </a:solidFill>
                <a:latin typeface="Century Gothic" panose="020B0502020202020204" pitchFamily="34" charset="0"/>
              </a:rPr>
              <a:t>It is estimated that 1/3 of the colonists were Tories, 1/3 of the colonists were Patriots, and 1/3 of the colonists were on the fence or neutral.</a:t>
            </a:r>
          </a:p>
        </p:txBody>
      </p:sp>
    </p:spTree>
    <p:extLst>
      <p:ext uri="{BB962C8B-B14F-4D97-AF65-F5344CB8AC3E}">
        <p14:creationId xmlns:p14="http://schemas.microsoft.com/office/powerpoint/2010/main" val="3482972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1758593" y="1287780"/>
            <a:ext cx="5029200" cy="295466"/>
          </a:xfrm>
          <a:prstGeom prst="rect">
            <a:avLst/>
          </a:prstGeom>
        </p:spPr>
        <p:txBody>
          <a:bodyPr>
            <a:spAutoFit/>
          </a:bodyPr>
          <a:lstStyle/>
          <a:p>
            <a:pPr lvl="0"/>
            <a:r>
              <a:rPr lang="en-US" sz="1320" dirty="0">
                <a:solidFill>
                  <a:prstClr val="black"/>
                </a:solidFill>
              </a:rPr>
              <a:t>		</a:t>
            </a:r>
          </a:p>
        </p:txBody>
      </p:sp>
      <p:sp>
        <p:nvSpPr>
          <p:cNvPr id="8" name="AutoShape 2" descr="https://upload.wikimedia.org/wikipedia/commons/d/da/Concord_Expedition_and_Patriot_Messengers.jpg"/>
          <p:cNvSpPr>
            <a:spLocks noChangeAspect="1" noChangeArrowheads="1"/>
          </p:cNvSpPr>
          <p:nvPr/>
        </p:nvSpPr>
        <p:spPr bwMode="auto">
          <a:xfrm>
            <a:off x="171133" y="-44609"/>
            <a:ext cx="335280" cy="3352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p>
        </p:txBody>
      </p:sp>
      <p:sp>
        <p:nvSpPr>
          <p:cNvPr id="9" name="TextBox 8"/>
          <p:cNvSpPr txBox="1"/>
          <p:nvPr/>
        </p:nvSpPr>
        <p:spPr>
          <a:xfrm>
            <a:off x="465334" y="565553"/>
            <a:ext cx="9070071" cy="7971413"/>
          </a:xfrm>
          <a:prstGeom prst="rect">
            <a:avLst/>
          </a:prstGeom>
          <a:noFill/>
        </p:spPr>
        <p:txBody>
          <a:bodyPr wrap="square" rtlCol="0">
            <a:spAutoFit/>
          </a:bodyPr>
          <a:lstStyle/>
          <a:p>
            <a:pPr algn="ctr"/>
            <a:r>
              <a:rPr lang="en-US" sz="4400" dirty="0">
                <a:ln>
                  <a:solidFill>
                    <a:schemeClr val="tx1"/>
                  </a:solidFill>
                </a:ln>
                <a:solidFill>
                  <a:srgbClr val="0070C0"/>
                </a:solidFill>
                <a:latin typeface="Century Gothic" panose="020B0502020202020204" pitchFamily="34" charset="0"/>
              </a:rPr>
              <a:t>FOLLOW-UP QUESTIONS</a:t>
            </a:r>
          </a:p>
          <a:p>
            <a:pPr algn="ctr"/>
            <a:endParaRPr lang="en-US" sz="4400" dirty="0">
              <a:ln>
                <a:solidFill>
                  <a:schemeClr val="tx1"/>
                </a:solidFill>
              </a:ln>
              <a:solidFill>
                <a:srgbClr val="0070C0"/>
              </a:solidFill>
              <a:latin typeface="Century Gothic" panose="020B0502020202020204" pitchFamily="34" charset="0"/>
            </a:endParaRPr>
          </a:p>
          <a:p>
            <a:pPr marL="742950" indent="-742950">
              <a:buAutoNum type="arabicPeriod"/>
            </a:pPr>
            <a:r>
              <a:rPr lang="en-US" sz="4400" dirty="0">
                <a:ln>
                  <a:solidFill>
                    <a:schemeClr val="tx1"/>
                  </a:solidFill>
                </a:ln>
                <a:solidFill>
                  <a:srgbClr val="0070C0"/>
                </a:solidFill>
                <a:latin typeface="Century Gothic" panose="020B0502020202020204" pitchFamily="34" charset="0"/>
              </a:rPr>
              <a:t>What are some reasons or factors that would help colonists remain loyal to Great Britain?</a:t>
            </a:r>
          </a:p>
          <a:p>
            <a:pPr marL="742950" indent="-742950">
              <a:buAutoNum type="arabicPeriod"/>
            </a:pPr>
            <a:endParaRPr lang="en-US" sz="4400" dirty="0">
              <a:ln>
                <a:solidFill>
                  <a:schemeClr val="tx1"/>
                </a:solidFill>
              </a:ln>
              <a:solidFill>
                <a:srgbClr val="0070C0"/>
              </a:solidFill>
              <a:latin typeface="Century Gothic" panose="020B0502020202020204" pitchFamily="34" charset="0"/>
            </a:endParaRPr>
          </a:p>
          <a:p>
            <a:pPr marL="742950" indent="-742950">
              <a:buAutoNum type="arabicPeriod"/>
            </a:pPr>
            <a:r>
              <a:rPr lang="en-US" sz="4400" dirty="0">
                <a:ln>
                  <a:solidFill>
                    <a:schemeClr val="tx1"/>
                  </a:solidFill>
                </a:ln>
                <a:solidFill>
                  <a:srgbClr val="0070C0"/>
                </a:solidFill>
                <a:latin typeface="Century Gothic" panose="020B0502020202020204" pitchFamily="34" charset="0"/>
              </a:rPr>
              <a:t>Why do you think some colonists remained neutral?</a:t>
            </a:r>
          </a:p>
          <a:p>
            <a:endParaRPr lang="en-US" sz="4400" dirty="0">
              <a:ln>
                <a:solidFill>
                  <a:schemeClr val="tx1"/>
                </a:solidFill>
              </a:ln>
              <a:solidFill>
                <a:srgbClr val="0070C0"/>
              </a:solidFill>
              <a:latin typeface="Century Gothic" panose="020B0502020202020204" pitchFamily="34" charset="0"/>
            </a:endParaRPr>
          </a:p>
          <a:p>
            <a:pPr algn="ctr"/>
            <a:endParaRPr lang="en-US" sz="3600" dirty="0">
              <a:ln>
                <a:solidFill>
                  <a:schemeClr val="tx1"/>
                </a:solidFill>
              </a:ln>
              <a:solidFill>
                <a:srgbClr val="0070C0"/>
              </a:solidFill>
              <a:latin typeface="Century Gothic" panose="020B0502020202020204" pitchFamily="34" charset="0"/>
            </a:endParaRPr>
          </a:p>
          <a:p>
            <a:pPr algn="ctr"/>
            <a:endParaRPr lang="en-US" sz="3600" dirty="0">
              <a:ln>
                <a:solidFill>
                  <a:schemeClr val="tx1"/>
                </a:solidFill>
              </a:ln>
              <a:solidFill>
                <a:srgbClr val="0070C0"/>
              </a:solidFill>
              <a:latin typeface="Century Gothic" panose="020B0502020202020204" pitchFamily="34" charset="0"/>
            </a:endParaRPr>
          </a:p>
        </p:txBody>
      </p:sp>
    </p:spTree>
    <p:extLst>
      <p:ext uri="{BB962C8B-B14F-4D97-AF65-F5344CB8AC3E}">
        <p14:creationId xmlns:p14="http://schemas.microsoft.com/office/powerpoint/2010/main" val="308096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fade">
                                      <p:cBhvr>
                                        <p:cTn id="1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3657313" y="3583467"/>
            <a:ext cx="6065807" cy="1938992"/>
          </a:xfrm>
          <a:prstGeom prst="rect">
            <a:avLst/>
          </a:prstGeom>
        </p:spPr>
        <p:txBody>
          <a:bodyPr wrap="square">
            <a:spAutoFit/>
          </a:bodyPr>
          <a:lstStyle/>
          <a:p>
            <a:pPr lvl="0" algn="ctr"/>
            <a:r>
              <a:rPr lang="en-US" sz="4000" dirty="0">
                <a:ln>
                  <a:solidFill>
                    <a:schemeClr val="tx1"/>
                  </a:solidFill>
                </a:ln>
                <a:solidFill>
                  <a:srgbClr val="0070C0"/>
                </a:solidFill>
                <a:latin typeface="Century Gothic" panose="020B0502020202020204" pitchFamily="34" charset="0"/>
              </a:rPr>
              <a:t>The British crown is in debt from fighting the French and Indian War.</a:t>
            </a:r>
          </a:p>
        </p:txBody>
      </p:sp>
      <p:sp>
        <p:nvSpPr>
          <p:cNvPr id="9" name="Rectangle 8"/>
          <p:cNvSpPr/>
          <p:nvPr/>
        </p:nvSpPr>
        <p:spPr>
          <a:xfrm>
            <a:off x="251460" y="5341016"/>
            <a:ext cx="9387839" cy="1938992"/>
          </a:xfrm>
          <a:prstGeom prst="rect">
            <a:avLst/>
          </a:prstGeom>
        </p:spPr>
        <p:txBody>
          <a:bodyPr wrap="square">
            <a:spAutoFit/>
          </a:bodyPr>
          <a:lstStyle/>
          <a:p>
            <a:pPr algn="ctr"/>
            <a:r>
              <a:rPr lang="en-US" sz="4000" dirty="0">
                <a:ln>
                  <a:solidFill>
                    <a:prstClr val="black"/>
                  </a:solidFill>
                </a:ln>
                <a:solidFill>
                  <a:srgbClr val="0070C0"/>
                </a:solidFill>
                <a:latin typeface="Century Gothic" panose="020B0502020202020204" pitchFamily="34" charset="0"/>
              </a:rPr>
              <a:t>They decide to place taxes on luxuries like foreign sugar and on paper. What will you do?</a:t>
            </a:r>
            <a:endParaRPr lang="en-US" sz="2400" dirty="0"/>
          </a:p>
        </p:txBody>
      </p:sp>
      <p:sp>
        <p:nvSpPr>
          <p:cNvPr id="11" name="TextBox 10"/>
          <p:cNvSpPr txBox="1"/>
          <p:nvPr/>
        </p:nvSpPr>
        <p:spPr>
          <a:xfrm rot="20843526">
            <a:off x="7918373" y="211457"/>
            <a:ext cx="2110902" cy="1569660"/>
          </a:xfrm>
          <a:prstGeom prst="rect">
            <a:avLst/>
          </a:prstGeom>
          <a:noFill/>
        </p:spPr>
        <p:txBody>
          <a:bodyPr wrap="square" rtlCol="0">
            <a:spAutoFit/>
          </a:bodyPr>
          <a:lstStyle/>
          <a:p>
            <a:r>
              <a:rPr lang="en-US" sz="9600" dirty="0">
                <a:ln>
                  <a:solidFill>
                    <a:schemeClr val="bg1"/>
                  </a:solidFill>
                </a:ln>
                <a:latin typeface="Century Gothic" panose="020B0502020202020204" pitchFamily="34" charset="0"/>
              </a:rPr>
              <a:t>#2</a:t>
            </a:r>
          </a:p>
        </p:txBody>
      </p:sp>
    </p:spTree>
    <p:extLst>
      <p:ext uri="{BB962C8B-B14F-4D97-AF65-F5344CB8AC3E}">
        <p14:creationId xmlns:p14="http://schemas.microsoft.com/office/powerpoint/2010/main" val="2167890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1758593" y="1287780"/>
            <a:ext cx="5029200" cy="295466"/>
          </a:xfrm>
          <a:prstGeom prst="rect">
            <a:avLst/>
          </a:prstGeom>
        </p:spPr>
        <p:txBody>
          <a:bodyPr>
            <a:spAutoFit/>
          </a:bodyPr>
          <a:lstStyle/>
          <a:p>
            <a:pPr lvl="0"/>
            <a:r>
              <a:rPr lang="en-US" sz="1320" dirty="0">
                <a:solidFill>
                  <a:prstClr val="black"/>
                </a:solidFill>
              </a:rPr>
              <a:t>		</a:t>
            </a:r>
          </a:p>
        </p:txBody>
      </p:sp>
      <p:sp>
        <p:nvSpPr>
          <p:cNvPr id="8" name="AutoShape 2" descr="https://upload.wikimedia.org/wikipedia/commons/d/da/Concord_Expedition_and_Patriot_Messengers.jpg"/>
          <p:cNvSpPr>
            <a:spLocks noChangeAspect="1" noChangeArrowheads="1"/>
          </p:cNvSpPr>
          <p:nvPr/>
        </p:nvSpPr>
        <p:spPr bwMode="auto">
          <a:xfrm>
            <a:off x="171133" y="-44609"/>
            <a:ext cx="335280" cy="3352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980"/>
          </a:p>
        </p:txBody>
      </p:sp>
      <p:sp>
        <p:nvSpPr>
          <p:cNvPr id="9" name="TextBox 8"/>
          <p:cNvSpPr txBox="1"/>
          <p:nvPr/>
        </p:nvSpPr>
        <p:spPr>
          <a:xfrm>
            <a:off x="506413" y="625953"/>
            <a:ext cx="9070071" cy="9510296"/>
          </a:xfrm>
          <a:prstGeom prst="rect">
            <a:avLst/>
          </a:prstGeom>
          <a:noFill/>
        </p:spPr>
        <p:txBody>
          <a:bodyPr wrap="square" rtlCol="0">
            <a:spAutoFit/>
          </a:bodyPr>
          <a:lstStyle/>
          <a:p>
            <a:pPr algn="ctr"/>
            <a:r>
              <a:rPr lang="en-US" sz="4400" dirty="0">
                <a:ln>
                  <a:solidFill>
                    <a:schemeClr val="tx1"/>
                  </a:solidFill>
                </a:ln>
                <a:solidFill>
                  <a:srgbClr val="0070C0"/>
                </a:solidFill>
                <a:latin typeface="Century Gothic" panose="020B0502020202020204" pitchFamily="34" charset="0"/>
              </a:rPr>
              <a:t>3. What are some reasons or factors that convinced colonists to join the side of the Patriots?</a:t>
            </a:r>
          </a:p>
          <a:p>
            <a:pPr algn="ctr"/>
            <a:endParaRPr lang="en-US" sz="4400" dirty="0">
              <a:ln>
                <a:solidFill>
                  <a:schemeClr val="tx1"/>
                </a:solidFill>
              </a:ln>
              <a:solidFill>
                <a:srgbClr val="0070C0"/>
              </a:solidFill>
              <a:latin typeface="Century Gothic" panose="020B0502020202020204" pitchFamily="34" charset="0"/>
            </a:endParaRPr>
          </a:p>
          <a:p>
            <a:pPr algn="ctr"/>
            <a:r>
              <a:rPr lang="en-US" sz="4400" dirty="0">
                <a:ln>
                  <a:solidFill>
                    <a:schemeClr val="tx1"/>
                  </a:solidFill>
                </a:ln>
                <a:solidFill>
                  <a:srgbClr val="0070C0"/>
                </a:solidFill>
                <a:latin typeface="Century Gothic" panose="020B0502020202020204" pitchFamily="34" charset="0"/>
              </a:rPr>
              <a:t>4. If you lived in 1775 and had no idea what the outcome of a war with Great Britain </a:t>
            </a:r>
          </a:p>
          <a:p>
            <a:pPr algn="ctr"/>
            <a:r>
              <a:rPr lang="en-US" sz="4400" dirty="0">
                <a:ln>
                  <a:solidFill>
                    <a:schemeClr val="tx1"/>
                  </a:solidFill>
                </a:ln>
                <a:solidFill>
                  <a:srgbClr val="0070C0"/>
                </a:solidFill>
                <a:latin typeface="Century Gothic" panose="020B0502020202020204" pitchFamily="34" charset="0"/>
              </a:rPr>
              <a:t>would be, which side would you have chosen? Why?</a:t>
            </a:r>
          </a:p>
          <a:p>
            <a:pPr algn="ctr"/>
            <a:endParaRPr lang="en-US" sz="3600" dirty="0">
              <a:ln>
                <a:solidFill>
                  <a:schemeClr val="tx1"/>
                </a:solidFill>
              </a:ln>
              <a:solidFill>
                <a:srgbClr val="0070C0"/>
              </a:solidFill>
              <a:latin typeface="Century Gothic" panose="020B0502020202020204" pitchFamily="34" charset="0"/>
            </a:endParaRPr>
          </a:p>
          <a:p>
            <a:pPr algn="ctr"/>
            <a:endParaRPr lang="en-US" sz="3600" dirty="0">
              <a:ln>
                <a:solidFill>
                  <a:schemeClr val="tx1"/>
                </a:solidFill>
              </a:ln>
              <a:solidFill>
                <a:srgbClr val="0070C0"/>
              </a:solidFill>
              <a:latin typeface="Century Gothic" panose="020B0502020202020204" pitchFamily="34" charset="0"/>
            </a:endParaRPr>
          </a:p>
          <a:p>
            <a:pPr algn="ctr"/>
            <a:endParaRPr lang="en-US" sz="3600" dirty="0">
              <a:ln>
                <a:solidFill>
                  <a:schemeClr val="tx1"/>
                </a:solidFill>
              </a:ln>
              <a:solidFill>
                <a:srgbClr val="0070C0"/>
              </a:solidFill>
              <a:latin typeface="Century Gothic" panose="020B0502020202020204" pitchFamily="34" charset="0"/>
            </a:endParaRPr>
          </a:p>
          <a:p>
            <a:pPr algn="ctr"/>
            <a:endParaRPr lang="en-US" sz="3600" dirty="0">
              <a:ln>
                <a:solidFill>
                  <a:schemeClr val="tx1"/>
                </a:solidFill>
              </a:ln>
              <a:solidFill>
                <a:srgbClr val="0070C0"/>
              </a:solidFill>
              <a:latin typeface="Century Gothic" panose="020B0502020202020204" pitchFamily="34" charset="0"/>
            </a:endParaRPr>
          </a:p>
          <a:p>
            <a:pPr algn="ctr"/>
            <a:endParaRPr lang="en-US" sz="3600" dirty="0">
              <a:ln>
                <a:solidFill>
                  <a:schemeClr val="tx1"/>
                </a:solidFill>
              </a:ln>
              <a:solidFill>
                <a:srgbClr val="0070C0"/>
              </a:solidFill>
              <a:latin typeface="Century Gothic" panose="020B0502020202020204" pitchFamily="34" charset="0"/>
            </a:endParaRPr>
          </a:p>
          <a:p>
            <a:pPr algn="ctr"/>
            <a:endParaRPr lang="en-US" sz="3600" dirty="0">
              <a:ln>
                <a:solidFill>
                  <a:schemeClr val="tx1"/>
                </a:solidFill>
              </a:ln>
              <a:solidFill>
                <a:srgbClr val="0070C0"/>
              </a:solidFill>
              <a:latin typeface="Century Gothic" panose="020B0502020202020204" pitchFamily="34" charset="0"/>
            </a:endParaRPr>
          </a:p>
        </p:txBody>
      </p:sp>
    </p:spTree>
    <p:extLst>
      <p:ext uri="{BB962C8B-B14F-4D97-AF65-F5344CB8AC3E}">
        <p14:creationId xmlns:p14="http://schemas.microsoft.com/office/powerpoint/2010/main" val="194028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3" end="3"/>
                                            </p:txEl>
                                          </p:spTgt>
                                        </p:tgtEl>
                                        <p:attrNameLst>
                                          <p:attrName>style.visibility</p:attrName>
                                        </p:attrNameLst>
                                      </p:cBhvr>
                                      <p:to>
                                        <p:strVal val="visible"/>
                                      </p:to>
                                    </p:set>
                                    <p:animEffect transition="in" filter="fade">
                                      <p:cBhvr>
                                        <p:cTn id="1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3896820" y="3904272"/>
            <a:ext cx="5788297" cy="1446550"/>
          </a:xfrm>
          <a:prstGeom prst="rect">
            <a:avLst/>
          </a:prstGeom>
        </p:spPr>
        <p:txBody>
          <a:bodyPr wrap="square">
            <a:spAutoFit/>
          </a:bodyPr>
          <a:lstStyle/>
          <a:p>
            <a:pPr lvl="0" algn="ctr"/>
            <a:r>
              <a:rPr lang="en-US" sz="3600" dirty="0">
                <a:ln>
                  <a:solidFill>
                    <a:schemeClr val="tx1"/>
                  </a:solidFill>
                </a:ln>
                <a:solidFill>
                  <a:srgbClr val="0070C0"/>
                </a:solidFill>
                <a:latin typeface="Century Gothic" panose="020B0502020202020204" pitchFamily="34" charset="0"/>
              </a:rPr>
              <a:t>A.</a:t>
            </a:r>
            <a:r>
              <a:rPr lang="en-US" sz="4400" dirty="0">
                <a:ln>
                  <a:solidFill>
                    <a:schemeClr val="tx1"/>
                  </a:solidFill>
                </a:ln>
                <a:solidFill>
                  <a:srgbClr val="0070C0"/>
                </a:solidFill>
                <a:latin typeface="Century Gothic" panose="020B0502020202020204" pitchFamily="34" charset="0"/>
              </a:rPr>
              <a:t>		Pay the taxes. After all, the British</a:t>
            </a:r>
            <a:endParaRPr lang="en-US" sz="3600" dirty="0">
              <a:ln>
                <a:solidFill>
                  <a:schemeClr val="tx1"/>
                </a:solidFill>
              </a:ln>
              <a:solidFill>
                <a:srgbClr val="0070C0"/>
              </a:solidFill>
              <a:latin typeface="Century Gothic" panose="020B0502020202020204" pitchFamily="34" charset="0"/>
            </a:endParaRPr>
          </a:p>
        </p:txBody>
      </p:sp>
      <p:sp>
        <p:nvSpPr>
          <p:cNvPr id="4" name="Rectangle 3"/>
          <p:cNvSpPr/>
          <p:nvPr/>
        </p:nvSpPr>
        <p:spPr>
          <a:xfrm>
            <a:off x="335280" y="5215904"/>
            <a:ext cx="9387840" cy="2123658"/>
          </a:xfrm>
          <a:prstGeom prst="rect">
            <a:avLst/>
          </a:prstGeom>
        </p:spPr>
        <p:txBody>
          <a:bodyPr wrap="square">
            <a:spAutoFit/>
          </a:bodyPr>
          <a:lstStyle/>
          <a:p>
            <a:pPr lvl="0" algn="ctr"/>
            <a:r>
              <a:rPr lang="en-US" sz="4400" dirty="0">
                <a:ln>
                  <a:solidFill>
                    <a:prstClr val="black"/>
                  </a:solidFill>
                </a:ln>
                <a:solidFill>
                  <a:srgbClr val="0070C0"/>
                </a:solidFill>
                <a:latin typeface="Century Gothic" panose="020B0502020202020204" pitchFamily="34" charset="0"/>
              </a:rPr>
              <a:t>helped secure your colony from France and protected it from the Indians. </a:t>
            </a:r>
          </a:p>
        </p:txBody>
      </p:sp>
    </p:spTree>
    <p:extLst>
      <p:ext uri="{BB962C8B-B14F-4D97-AF65-F5344CB8AC3E}">
        <p14:creationId xmlns:p14="http://schemas.microsoft.com/office/powerpoint/2010/main" val="2877361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3814135" y="3798567"/>
            <a:ext cx="5788297" cy="1754326"/>
          </a:xfrm>
          <a:prstGeom prst="rect">
            <a:avLst/>
          </a:prstGeom>
        </p:spPr>
        <p:txBody>
          <a:bodyPr wrap="square">
            <a:spAutoFit/>
          </a:bodyPr>
          <a:lstStyle/>
          <a:p>
            <a:pPr lvl="0" algn="ctr"/>
            <a:r>
              <a:rPr lang="en-US" sz="3600" dirty="0">
                <a:ln>
                  <a:solidFill>
                    <a:schemeClr val="tx1"/>
                  </a:solidFill>
                </a:ln>
                <a:solidFill>
                  <a:srgbClr val="0070C0"/>
                </a:solidFill>
                <a:latin typeface="Century Gothic" panose="020B0502020202020204" pitchFamily="34" charset="0"/>
              </a:rPr>
              <a:t>B. 	Boycott sugar. You need to lose some weight anyway. As for</a:t>
            </a:r>
          </a:p>
        </p:txBody>
      </p:sp>
      <p:sp>
        <p:nvSpPr>
          <p:cNvPr id="9" name="Rectangle 8"/>
          <p:cNvSpPr/>
          <p:nvPr/>
        </p:nvSpPr>
        <p:spPr>
          <a:xfrm>
            <a:off x="1064716" y="5462366"/>
            <a:ext cx="9161324" cy="1754326"/>
          </a:xfrm>
          <a:prstGeom prst="rect">
            <a:avLst/>
          </a:prstGeom>
        </p:spPr>
        <p:txBody>
          <a:bodyPr wrap="square">
            <a:spAutoFit/>
          </a:bodyPr>
          <a:lstStyle/>
          <a:p>
            <a:r>
              <a:rPr lang="en-US" sz="3600" dirty="0">
                <a:ln>
                  <a:solidFill>
                    <a:prstClr val="black"/>
                  </a:solidFill>
                </a:ln>
                <a:solidFill>
                  <a:srgbClr val="0070C0"/>
                </a:solidFill>
                <a:latin typeface="Century Gothic" panose="020B0502020202020204" pitchFamily="34" charset="0"/>
              </a:rPr>
              <a:t>the paper tax, you have a friend who can forge the official stamp so you don’t have to pay that tax either.</a:t>
            </a:r>
            <a:endParaRPr lang="en-US" sz="2000" dirty="0"/>
          </a:p>
        </p:txBody>
      </p:sp>
    </p:spTree>
    <p:extLst>
      <p:ext uri="{BB962C8B-B14F-4D97-AF65-F5344CB8AC3E}">
        <p14:creationId xmlns:p14="http://schemas.microsoft.com/office/powerpoint/2010/main" val="1846160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325962" y="629638"/>
            <a:ext cx="5141392" cy="3785652"/>
          </a:xfrm>
          <a:prstGeom prst="rect">
            <a:avLst/>
          </a:prstGeom>
        </p:spPr>
        <p:txBody>
          <a:bodyPr wrap="square">
            <a:spAutoFit/>
          </a:bodyPr>
          <a:lstStyle/>
          <a:p>
            <a:pPr lvl="0" algn="ctr"/>
            <a:r>
              <a:rPr lang="en-US" sz="4800" dirty="0">
                <a:ln>
                  <a:solidFill>
                    <a:schemeClr val="tx1"/>
                  </a:solidFill>
                </a:ln>
                <a:solidFill>
                  <a:srgbClr val="0070C0"/>
                </a:solidFill>
                <a:latin typeface="Century Gothic" panose="020B0502020202020204" pitchFamily="34" charset="0"/>
              </a:rPr>
              <a:t>The British need a place to house their soldiers. They pass a law</a:t>
            </a:r>
          </a:p>
        </p:txBody>
      </p:sp>
      <p:sp>
        <p:nvSpPr>
          <p:cNvPr id="6" name="Rectangle 5"/>
          <p:cNvSpPr/>
          <p:nvPr/>
        </p:nvSpPr>
        <p:spPr>
          <a:xfrm>
            <a:off x="456746" y="4348747"/>
            <a:ext cx="9144907" cy="2308324"/>
          </a:xfrm>
          <a:prstGeom prst="rect">
            <a:avLst/>
          </a:prstGeom>
        </p:spPr>
        <p:txBody>
          <a:bodyPr wrap="square">
            <a:spAutoFit/>
          </a:bodyPr>
          <a:lstStyle/>
          <a:p>
            <a:r>
              <a:rPr lang="en-US" sz="4800" dirty="0">
                <a:ln>
                  <a:solidFill>
                    <a:prstClr val="black"/>
                  </a:solidFill>
                </a:ln>
                <a:solidFill>
                  <a:srgbClr val="0070C0"/>
                </a:solidFill>
                <a:latin typeface="Century Gothic" panose="020B0502020202020204" pitchFamily="34" charset="0"/>
              </a:rPr>
              <a:t>requiring colonists to provide shelter and food for their soldiers. What will you do?</a:t>
            </a:r>
            <a:endParaRPr lang="en-US" sz="2000" dirty="0"/>
          </a:p>
        </p:txBody>
      </p:sp>
      <p:sp>
        <p:nvSpPr>
          <p:cNvPr id="10" name="TextBox 9"/>
          <p:cNvSpPr txBox="1"/>
          <p:nvPr/>
        </p:nvSpPr>
        <p:spPr>
          <a:xfrm rot="20843526">
            <a:off x="7971956" y="211457"/>
            <a:ext cx="2110902" cy="1569660"/>
          </a:xfrm>
          <a:prstGeom prst="rect">
            <a:avLst/>
          </a:prstGeom>
          <a:noFill/>
        </p:spPr>
        <p:txBody>
          <a:bodyPr wrap="square" rtlCol="0">
            <a:spAutoFit/>
          </a:bodyPr>
          <a:lstStyle/>
          <a:p>
            <a:r>
              <a:rPr lang="en-US" sz="9600" dirty="0">
                <a:ln>
                  <a:solidFill>
                    <a:schemeClr val="bg1"/>
                  </a:solidFill>
                </a:ln>
                <a:latin typeface="Century Gothic" panose="020B0502020202020204" pitchFamily="34" charset="0"/>
              </a:rPr>
              <a:t>#3</a:t>
            </a:r>
          </a:p>
        </p:txBody>
      </p:sp>
    </p:spTree>
    <p:extLst>
      <p:ext uri="{BB962C8B-B14F-4D97-AF65-F5344CB8AC3E}">
        <p14:creationId xmlns:p14="http://schemas.microsoft.com/office/powerpoint/2010/main" val="1752187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325962" y="629638"/>
            <a:ext cx="5141392" cy="3785652"/>
          </a:xfrm>
          <a:prstGeom prst="rect">
            <a:avLst/>
          </a:prstGeom>
        </p:spPr>
        <p:txBody>
          <a:bodyPr wrap="square">
            <a:spAutoFit/>
          </a:bodyPr>
          <a:lstStyle/>
          <a:p>
            <a:pPr lvl="0" algn="ctr"/>
            <a:r>
              <a:rPr lang="en-US" sz="4800" dirty="0">
                <a:ln>
                  <a:solidFill>
                    <a:schemeClr val="tx1"/>
                  </a:solidFill>
                </a:ln>
                <a:solidFill>
                  <a:srgbClr val="0070C0"/>
                </a:solidFill>
                <a:latin typeface="Century Gothic" panose="020B0502020202020204" pitchFamily="34" charset="0"/>
              </a:rPr>
              <a:t>A. 	Gladly offer your house and food to those young men far from home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9264" y="758109"/>
            <a:ext cx="4035973" cy="3017520"/>
          </a:xfrm>
          <a:prstGeom prst="rect">
            <a:avLst/>
          </a:prstGeom>
          <a:ln w="88900" cap="sq" cmpd="thickThin">
            <a:solidFill>
              <a:srgbClr val="000000"/>
            </a:solidFill>
            <a:prstDash val="solid"/>
            <a:miter lim="800000"/>
          </a:ln>
          <a:effectLst>
            <a:innerShdw blurRad="76200">
              <a:srgbClr val="000000"/>
            </a:innerShdw>
          </a:effectLst>
        </p:spPr>
      </p:pic>
      <p:sp>
        <p:nvSpPr>
          <p:cNvPr id="4" name="Rectangle 3"/>
          <p:cNvSpPr/>
          <p:nvPr/>
        </p:nvSpPr>
        <p:spPr>
          <a:xfrm>
            <a:off x="535303" y="4286351"/>
            <a:ext cx="9187817" cy="1569660"/>
          </a:xfrm>
          <a:prstGeom prst="rect">
            <a:avLst/>
          </a:prstGeom>
        </p:spPr>
        <p:txBody>
          <a:bodyPr wrap="square">
            <a:spAutoFit/>
          </a:bodyPr>
          <a:lstStyle/>
          <a:p>
            <a:r>
              <a:rPr lang="en-US" sz="4800" dirty="0">
                <a:ln>
                  <a:solidFill>
                    <a:prstClr val="black"/>
                  </a:solidFill>
                </a:ln>
                <a:solidFill>
                  <a:srgbClr val="0070C0"/>
                </a:solidFill>
                <a:latin typeface="Century Gothic" panose="020B0502020202020204" pitchFamily="34" charset="0"/>
              </a:rPr>
              <a:t>who are protecting you and your family from Indian raids.</a:t>
            </a:r>
            <a:endParaRPr lang="en-US" sz="2000" dirty="0"/>
          </a:p>
        </p:txBody>
      </p:sp>
    </p:spTree>
    <p:extLst>
      <p:ext uri="{BB962C8B-B14F-4D97-AF65-F5344CB8AC3E}">
        <p14:creationId xmlns:p14="http://schemas.microsoft.com/office/powerpoint/2010/main" val="2845814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Rectangle 1"/>
          <p:cNvSpPr/>
          <p:nvPr/>
        </p:nvSpPr>
        <p:spPr>
          <a:xfrm>
            <a:off x="251460" y="810735"/>
            <a:ext cx="5141392" cy="3785652"/>
          </a:xfrm>
          <a:prstGeom prst="rect">
            <a:avLst/>
          </a:prstGeom>
        </p:spPr>
        <p:txBody>
          <a:bodyPr wrap="square">
            <a:spAutoFit/>
          </a:bodyPr>
          <a:lstStyle/>
          <a:p>
            <a:pPr lvl="0" algn="ctr"/>
            <a:r>
              <a:rPr lang="en-US" sz="4400" dirty="0">
                <a:ln>
                  <a:solidFill>
                    <a:schemeClr val="tx1"/>
                  </a:solidFill>
                </a:ln>
                <a:solidFill>
                  <a:srgbClr val="0070C0"/>
                </a:solidFill>
                <a:latin typeface="Century Gothic" panose="020B0502020202020204" pitchFamily="34" charset="0"/>
              </a:rPr>
              <a:t>B. 	</a:t>
            </a:r>
            <a:r>
              <a:rPr lang="en-US" sz="4800" dirty="0">
                <a:ln>
                  <a:solidFill>
                    <a:schemeClr val="tx1"/>
                  </a:solidFill>
                </a:ln>
                <a:solidFill>
                  <a:srgbClr val="0070C0"/>
                </a:solidFill>
                <a:latin typeface="Century Gothic" panose="020B0502020202020204" pitchFamily="34" charset="0"/>
              </a:rPr>
              <a:t>What?! You don’t want the soldiers in your town much less in your own</a:t>
            </a:r>
            <a:endParaRPr lang="en-US" sz="4400" dirty="0">
              <a:ln>
                <a:solidFill>
                  <a:schemeClr val="tx1"/>
                </a:solidFill>
              </a:ln>
              <a:solidFill>
                <a:srgbClr val="0070C0"/>
              </a:solidFill>
              <a:latin typeface="Century Gothic" panose="020B0502020202020204" pitchFamily="34" charset="0"/>
            </a:endParaRPr>
          </a:p>
        </p:txBody>
      </p:sp>
      <p:sp>
        <p:nvSpPr>
          <p:cNvPr id="6" name="Rectangle 5"/>
          <p:cNvSpPr/>
          <p:nvPr/>
        </p:nvSpPr>
        <p:spPr>
          <a:xfrm>
            <a:off x="547428" y="4596387"/>
            <a:ext cx="8372836" cy="2308324"/>
          </a:xfrm>
          <a:prstGeom prst="rect">
            <a:avLst/>
          </a:prstGeom>
        </p:spPr>
        <p:txBody>
          <a:bodyPr wrap="square">
            <a:spAutoFit/>
          </a:bodyPr>
          <a:lstStyle/>
          <a:p>
            <a:r>
              <a:rPr lang="en-US" sz="4800" dirty="0">
                <a:ln>
                  <a:solidFill>
                    <a:prstClr val="black"/>
                  </a:solidFill>
                </a:ln>
                <a:solidFill>
                  <a:srgbClr val="0070C0"/>
                </a:solidFill>
                <a:latin typeface="Century Gothic" panose="020B0502020202020204" pitchFamily="34" charset="0"/>
              </a:rPr>
              <a:t>house! You’d rather go to jail than house some lobster-backs.</a:t>
            </a:r>
            <a:endParaRPr lang="en-US" sz="2000" dirty="0"/>
          </a:p>
        </p:txBody>
      </p:sp>
    </p:spTree>
    <p:extLst>
      <p:ext uri="{BB962C8B-B14F-4D97-AF65-F5344CB8AC3E}">
        <p14:creationId xmlns:p14="http://schemas.microsoft.com/office/powerpoint/2010/main" val="14521977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421</TotalTime>
  <Words>930</Words>
  <Application>Microsoft Office PowerPoint</Application>
  <PresentationFormat>Custom</PresentationFormat>
  <Paragraphs>97</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Norman</dc:creator>
  <cp:lastModifiedBy>Norman</cp:lastModifiedBy>
  <cp:revision>25</cp:revision>
  <dcterms:created xsi:type="dcterms:W3CDTF">2016-09-07T16:01:51Z</dcterms:created>
  <dcterms:modified xsi:type="dcterms:W3CDTF">2016-09-09T14:03:47Z</dcterms:modified>
</cp:coreProperties>
</file>