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5"/>
  </p:notesMasterIdLst>
  <p:sldIdLst>
    <p:sldId id="256" r:id="rId2"/>
    <p:sldId id="257" r:id="rId3"/>
    <p:sldId id="258" r:id="rId4"/>
    <p:sldId id="259" r:id="rId5"/>
    <p:sldId id="345" r:id="rId6"/>
    <p:sldId id="260" r:id="rId7"/>
    <p:sldId id="261" r:id="rId8"/>
    <p:sldId id="263" r:id="rId9"/>
    <p:sldId id="264" r:id="rId10"/>
    <p:sldId id="268" r:id="rId11"/>
    <p:sldId id="346" r:id="rId12"/>
    <p:sldId id="266" r:id="rId13"/>
    <p:sldId id="270" r:id="rId14"/>
    <p:sldId id="269" r:id="rId15"/>
    <p:sldId id="271" r:id="rId16"/>
    <p:sldId id="272" r:id="rId17"/>
    <p:sldId id="273" r:id="rId18"/>
    <p:sldId id="274" r:id="rId19"/>
    <p:sldId id="281" r:id="rId20"/>
    <p:sldId id="340" r:id="rId21"/>
    <p:sldId id="276" r:id="rId22"/>
    <p:sldId id="275" r:id="rId23"/>
    <p:sldId id="277" r:id="rId24"/>
    <p:sldId id="348" r:id="rId25"/>
    <p:sldId id="278" r:id="rId26"/>
    <p:sldId id="349" r:id="rId27"/>
    <p:sldId id="282" r:id="rId28"/>
    <p:sldId id="286" r:id="rId29"/>
    <p:sldId id="350" r:id="rId30"/>
    <p:sldId id="353" r:id="rId31"/>
    <p:sldId id="351" r:id="rId32"/>
    <p:sldId id="352" r:id="rId33"/>
    <p:sldId id="354" r:id="rId34"/>
    <p:sldId id="355" r:id="rId35"/>
    <p:sldId id="356" r:id="rId36"/>
    <p:sldId id="357" r:id="rId37"/>
    <p:sldId id="358" r:id="rId38"/>
    <p:sldId id="359" r:id="rId39"/>
    <p:sldId id="360" r:id="rId40"/>
    <p:sldId id="287" r:id="rId41"/>
    <p:sldId id="361" r:id="rId42"/>
    <p:sldId id="362" r:id="rId43"/>
    <p:sldId id="347" r:id="rId44"/>
    <p:sldId id="297" r:id="rId45"/>
    <p:sldId id="298" r:id="rId46"/>
    <p:sldId id="300" r:id="rId47"/>
    <p:sldId id="301" r:id="rId48"/>
    <p:sldId id="302" r:id="rId49"/>
    <p:sldId id="303" r:id="rId50"/>
    <p:sldId id="305" r:id="rId51"/>
    <p:sldId id="341" r:id="rId52"/>
    <p:sldId id="304" r:id="rId53"/>
    <p:sldId id="338" r:id="rId54"/>
    <p:sldId id="307" r:id="rId55"/>
    <p:sldId id="310" r:id="rId56"/>
    <p:sldId id="339" r:id="rId57"/>
    <p:sldId id="311" r:id="rId58"/>
    <p:sldId id="312" r:id="rId59"/>
    <p:sldId id="315" r:id="rId60"/>
    <p:sldId id="314" r:id="rId61"/>
    <p:sldId id="317" r:id="rId62"/>
    <p:sldId id="318" r:id="rId63"/>
    <p:sldId id="319" r:id="rId64"/>
    <p:sldId id="322" r:id="rId65"/>
    <p:sldId id="321" r:id="rId66"/>
    <p:sldId id="323" r:id="rId67"/>
    <p:sldId id="324" r:id="rId68"/>
    <p:sldId id="325" r:id="rId69"/>
    <p:sldId id="326" r:id="rId70"/>
    <p:sldId id="329" r:id="rId71"/>
    <p:sldId id="330" r:id="rId72"/>
    <p:sldId id="331" r:id="rId73"/>
    <p:sldId id="332" r:id="rId7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2" d="100"/>
          <a:sy n="102" d="100"/>
        </p:scale>
        <p:origin x="264"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65CB94-C06D-4C78-AEE2-44D3A3CBC856}" type="datetimeFigureOut">
              <a:rPr lang="en-US" smtClean="0"/>
              <a:t>4/10/2018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781EC96-820F-43FD-953B-2F358AD8FFF4}" type="slidenum">
              <a:rPr lang="en-US" smtClean="0"/>
              <a:t>‹#›</a:t>
            </a:fld>
            <a:endParaRPr lang="en-US"/>
          </a:p>
        </p:txBody>
      </p:sp>
    </p:spTree>
    <p:extLst>
      <p:ext uri="{BB962C8B-B14F-4D97-AF65-F5344CB8AC3E}">
        <p14:creationId xmlns:p14="http://schemas.microsoft.com/office/powerpoint/2010/main" val="19084325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dirty="0" smtClean="0"/>
              <a:t>Map 29.2 The United States in the Caribbean, 1898–1941 </a:t>
            </a:r>
            <a:r>
              <a:rPr lang="en-US" altLang="en-US" dirty="0" smtClean="0"/>
              <a:t>This map explains why</a:t>
            </a:r>
          </a:p>
          <a:p>
            <a:pPr eaLnBrk="1" hangingPunct="1"/>
            <a:r>
              <a:rPr lang="en-US" altLang="en-US" dirty="0" smtClean="0"/>
              <a:t>many Latin Americans accused the United States of turning the Caribbean Sea into a “Yankee</a:t>
            </a:r>
          </a:p>
          <a:p>
            <a:pPr eaLnBrk="1" hangingPunct="1"/>
            <a:r>
              <a:rPr lang="en-US" altLang="en-US" dirty="0" smtClean="0"/>
              <a:t>lake.” It also suggests that Uncle Sam was much less “isolationist” in his own backyard</a:t>
            </a:r>
          </a:p>
          <a:p>
            <a:pPr eaLnBrk="1" hangingPunct="1"/>
            <a:r>
              <a:rPr lang="en-US" altLang="en-US" dirty="0" smtClean="0"/>
              <a:t>than he was in faraway Europe or Asia.</a:t>
            </a:r>
          </a:p>
        </p:txBody>
      </p:sp>
      <p:sp>
        <p:nvSpPr>
          <p:cNvPr id="276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FCF115DB-B6AB-4C4E-878B-B7F8921C0382}" type="slidenum">
              <a:rPr lang="en-US" altLang="en-US" sz="1200"/>
              <a:pPr eaLnBrk="1" hangingPunct="1"/>
              <a:t>19</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smtClean="0"/>
              <a:t>Advertisement from the </a:t>
            </a:r>
            <a:r>
              <a:rPr lang="en-US" altLang="en-US" b="1" i="1" smtClean="0"/>
              <a:t>New York Herald</a:t>
            </a:r>
            <a:r>
              <a:rPr lang="en-US" altLang="en-US" b="1" smtClean="0"/>
              <a:t>, May 1,</a:t>
            </a:r>
          </a:p>
          <a:p>
            <a:pPr eaLnBrk="1" hangingPunct="1"/>
            <a:r>
              <a:rPr lang="en-US" altLang="en-US" b="1" smtClean="0"/>
              <a:t>1915 </a:t>
            </a:r>
            <a:r>
              <a:rPr lang="en-US" altLang="en-US" smtClean="0"/>
              <a:t>Six days later the </a:t>
            </a:r>
            <a:r>
              <a:rPr lang="en-US" altLang="en-US" i="1" smtClean="0"/>
              <a:t>Lusitania </a:t>
            </a:r>
            <a:r>
              <a:rPr lang="en-US" altLang="en-US" smtClean="0"/>
              <a:t>was sunk. Note the</a:t>
            </a:r>
          </a:p>
          <a:p>
            <a:pPr eaLnBrk="1" hangingPunct="1"/>
            <a:r>
              <a:rPr lang="en-US" altLang="en-US" smtClean="0"/>
              <a:t>German warning.</a:t>
            </a:r>
          </a:p>
        </p:txBody>
      </p:sp>
      <p:sp>
        <p:nvSpPr>
          <p:cNvPr id="419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1DB56953-474A-4DAF-9B42-5E2709A5EAFC}" type="slidenum">
              <a:rPr lang="en-US" altLang="en-US" sz="1200"/>
              <a:pPr eaLnBrk="1" hangingPunct="1"/>
              <a:t>46</a:t>
            </a:fld>
            <a:endParaRPr lang="en-US"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dirty="0" smtClean="0"/>
              <a:t>Patriotic Persuasion </a:t>
            </a:r>
            <a:r>
              <a:rPr lang="en-US" altLang="en-US" dirty="0" smtClean="0"/>
              <a:t>Worried about the public’s</a:t>
            </a:r>
          </a:p>
          <a:p>
            <a:pPr eaLnBrk="1" hangingPunct="1"/>
            <a:r>
              <a:rPr lang="en-US" altLang="en-US" dirty="0" smtClean="0"/>
              <a:t>enthusiasm for the war, the government employed all the</a:t>
            </a:r>
          </a:p>
          <a:p>
            <a:pPr eaLnBrk="1" hangingPunct="1"/>
            <a:r>
              <a:rPr lang="en-US" altLang="en-US" dirty="0" smtClean="0"/>
              <a:t>arts of psychology and propaganda to sustain the martial</a:t>
            </a:r>
          </a:p>
          <a:p>
            <a:pPr eaLnBrk="1" hangingPunct="1"/>
            <a:r>
              <a:rPr lang="en-US" altLang="en-US" dirty="0" smtClean="0"/>
              <a:t>spirit. The prewar song “I Didn’t Raise My Boy to Be a</a:t>
            </a:r>
          </a:p>
          <a:p>
            <a:pPr eaLnBrk="1" hangingPunct="1"/>
            <a:r>
              <a:rPr lang="en-US" altLang="en-US" dirty="0" smtClean="0"/>
              <a:t>Soldier” was changed to “I Didn’t Raise My Boy to Be a</a:t>
            </a:r>
          </a:p>
          <a:p>
            <a:pPr eaLnBrk="1" hangingPunct="1"/>
            <a:r>
              <a:rPr lang="en-US" altLang="en-US" dirty="0" smtClean="0"/>
              <a:t>Slacker,” which in turn inspired the cruel parody “I Didn’t</a:t>
            </a:r>
          </a:p>
          <a:p>
            <a:pPr eaLnBrk="1" hangingPunct="1"/>
            <a:r>
              <a:rPr lang="en-US" altLang="en-US" dirty="0" smtClean="0"/>
              <a:t>Raise My Boy to Be a Sausage.”</a:t>
            </a:r>
          </a:p>
        </p:txBody>
      </p:sp>
      <p:sp>
        <p:nvSpPr>
          <p:cNvPr id="194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F9C08EDD-8AB5-447C-838A-C79D81542ED5}" type="slidenum">
              <a:rPr lang="en-US" altLang="en-US" sz="1200"/>
              <a:pPr eaLnBrk="1" hangingPunct="1"/>
              <a:t>48</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dirty="0" smtClean="0"/>
              <a:t>The Battle over Evolution</a:t>
            </a:r>
          </a:p>
          <a:p>
            <a:pPr eaLnBrk="1" hangingPunct="1"/>
            <a:r>
              <a:rPr lang="en-US" altLang="en-US" dirty="0" smtClean="0"/>
              <a:t>Opponents of Darwin’s</a:t>
            </a:r>
          </a:p>
          <a:p>
            <a:pPr eaLnBrk="1" hangingPunct="1"/>
            <a:r>
              <a:rPr lang="en-US" altLang="en-US" dirty="0" smtClean="0"/>
              <a:t>theories set up shop at the</a:t>
            </a:r>
          </a:p>
          <a:p>
            <a:pPr eaLnBrk="1" hangingPunct="1"/>
            <a:r>
              <a:rPr lang="en-US" altLang="en-US" dirty="0" smtClean="0"/>
              <a:t>opening of the famed</a:t>
            </a:r>
          </a:p>
          <a:p>
            <a:pPr eaLnBrk="1" hangingPunct="1"/>
            <a:r>
              <a:rPr lang="en-US" altLang="en-US" dirty="0" smtClean="0"/>
              <a:t>“Monkey Trial” in Dayton,</a:t>
            </a:r>
          </a:p>
          <a:p>
            <a:pPr eaLnBrk="1" hangingPunct="1"/>
            <a:r>
              <a:rPr lang="en-US" altLang="en-US" dirty="0" smtClean="0"/>
              <a:t>Tennessee, in 1925. The trial</a:t>
            </a:r>
          </a:p>
          <a:p>
            <a:pPr eaLnBrk="1" hangingPunct="1"/>
            <a:r>
              <a:rPr lang="en-US" altLang="en-US" dirty="0" smtClean="0"/>
              <a:t>was an early battle in an</a:t>
            </a:r>
          </a:p>
          <a:p>
            <a:pPr eaLnBrk="1" hangingPunct="1"/>
            <a:r>
              <a:rPr lang="en-US" altLang="en-US" dirty="0" smtClean="0"/>
              <a:t>American “culture war” that</a:t>
            </a:r>
          </a:p>
          <a:p>
            <a:pPr eaLnBrk="1" hangingPunct="1"/>
            <a:r>
              <a:rPr lang="en-US" altLang="en-US" dirty="0" smtClean="0"/>
              <a:t>is still being waged more</a:t>
            </a:r>
          </a:p>
          <a:p>
            <a:pPr eaLnBrk="1" hangingPunct="1"/>
            <a:r>
              <a:rPr lang="en-US" altLang="en-US" dirty="0" smtClean="0"/>
              <a:t>than seventy-five years</a:t>
            </a:r>
          </a:p>
          <a:p>
            <a:pPr eaLnBrk="1" hangingPunct="1"/>
            <a:r>
              <a:rPr lang="en-US" altLang="en-US" dirty="0" smtClean="0"/>
              <a:t>later.</a:t>
            </a:r>
          </a:p>
        </p:txBody>
      </p:sp>
      <p:sp>
        <p:nvSpPr>
          <p:cNvPr id="317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859AEB74-25E4-4821-9EBF-7713CD01EB9C}" type="slidenum">
              <a:rPr lang="en-US" altLang="en-US" sz="1200"/>
              <a:pPr eaLnBrk="1" hangingPunct="1"/>
              <a:t>62</a:t>
            </a:fld>
            <a:endParaRPr lang="en-US"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smtClean="0"/>
              <a:t>Gangster Al Capone Fishing in Florida </a:t>
            </a:r>
            <a:r>
              <a:rPr lang="en-US" altLang="en-US" smtClean="0"/>
              <a:t>Capone may</a:t>
            </a:r>
          </a:p>
          <a:p>
            <a:pPr eaLnBrk="1" hangingPunct="1"/>
            <a:r>
              <a:rPr lang="en-US" altLang="en-US" dirty="0" smtClean="0"/>
              <a:t>have looked like any Chicago businessman on vacation,</a:t>
            </a:r>
          </a:p>
          <a:p>
            <a:pPr eaLnBrk="1" hangingPunct="1"/>
            <a:r>
              <a:rPr lang="en-US" altLang="en-US" dirty="0" smtClean="0"/>
              <a:t>but his business was bigger and nastier than most, as he</a:t>
            </a:r>
          </a:p>
          <a:p>
            <a:pPr eaLnBrk="1" hangingPunct="1"/>
            <a:r>
              <a:rPr lang="en-US" altLang="en-US" dirty="0" smtClean="0"/>
              <a:t>often eliminated his competition by murder. He was</a:t>
            </a:r>
          </a:p>
          <a:p>
            <a:pPr eaLnBrk="1" hangingPunct="1"/>
            <a:r>
              <a:rPr lang="en-US" altLang="en-US" dirty="0" smtClean="0"/>
              <a:t>reported as saying, “Everybody calls me a racketeer. I call</a:t>
            </a:r>
          </a:p>
          <a:p>
            <a:pPr eaLnBrk="1" hangingPunct="1"/>
            <a:r>
              <a:rPr lang="en-US" altLang="en-US" dirty="0" smtClean="0"/>
              <a:t>myself a businessman. When I sell liquor, it’s bootlegging.</a:t>
            </a:r>
          </a:p>
          <a:p>
            <a:pPr eaLnBrk="1" hangingPunct="1"/>
            <a:r>
              <a:rPr lang="en-US" altLang="en-US" dirty="0" smtClean="0"/>
              <a:t>When my patrons serve it on a silver tray on Lake Shore</a:t>
            </a:r>
          </a:p>
          <a:p>
            <a:pPr eaLnBrk="1" hangingPunct="1"/>
            <a:r>
              <a:rPr lang="en-US" altLang="en-US" dirty="0" smtClean="0"/>
              <a:t>Drive, it’s hospitality.” He was finally jailed in 1932 for</a:t>
            </a:r>
          </a:p>
          <a:p>
            <a:pPr eaLnBrk="1" hangingPunct="1"/>
            <a:r>
              <a:rPr lang="en-US" altLang="en-US" dirty="0" smtClean="0"/>
              <a:t>falsifying his income-tax returns.</a:t>
            </a:r>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D70AA3FA-8D15-47EF-88FA-6FBFEB3E1DF5}" type="slidenum">
              <a:rPr lang="en-US" altLang="en-US" sz="1200"/>
              <a:pPr eaLnBrk="1" hangingPunct="1"/>
              <a:t>65</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5DB66022-8CEB-4624-B0E2-122108144B33}" type="datetimeFigureOut">
              <a:rPr lang="en-US" smtClean="0"/>
              <a:t>4/10/2018</a:t>
            </a:fld>
            <a:endParaRPr lang="en-US"/>
          </a:p>
        </p:txBody>
      </p:sp>
      <p:sp>
        <p:nvSpPr>
          <p:cNvPr id="5" name="Footer Placeholder 4"/>
          <p:cNvSpPr>
            <a:spLocks noGrp="1"/>
          </p:cNvSpPr>
          <p:nvPr>
            <p:ph type="ftr" sz="quarter" idx="11"/>
          </p:nvPr>
        </p:nvSpPr>
        <p:spPr/>
        <p:txBody>
          <a:bodyPr/>
          <a:lstStyle/>
          <a:p>
            <a:endParaRPr lang="en-US"/>
          </a:p>
        </p:txBody>
      </p:sp>
      <p:sp>
        <p:nvSpPr>
          <p:cNvPr id="9" name="Rectangle 8"/>
          <p:cNvSpPr/>
          <p:nvPr/>
        </p:nvSpPr>
        <p:spPr>
          <a:xfrm>
            <a:off x="345440" y="2942602"/>
            <a:ext cx="7147931"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572652" y="2944634"/>
            <a:ext cx="1190348"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712714" y="3136658"/>
            <a:ext cx="910224"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45483" y="3055621"/>
            <a:ext cx="6947845"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7786826" y="4625268"/>
            <a:ext cx="762000" cy="457200"/>
          </a:xfrm>
        </p:spPr>
        <p:txBody>
          <a:bodyPr/>
          <a:lstStyle>
            <a:lvl1pPr algn="ctr">
              <a:defRPr sz="2800">
                <a:solidFill>
                  <a:schemeClr val="accent1">
                    <a:lumMod val="50000"/>
                  </a:schemeClr>
                </a:solidFill>
              </a:defRPr>
            </a:lvl1pPr>
          </a:lstStyle>
          <a:p>
            <a:fld id="{DFD362B7-CE03-48D2-9957-84D26DCDE2E7}" type="slidenum">
              <a:rPr lang="en-US" smtClean="0"/>
              <a:t>‹#›</a:t>
            </a:fld>
            <a:endParaRPr lang="en-US"/>
          </a:p>
        </p:txBody>
      </p:sp>
      <p:sp>
        <p:nvSpPr>
          <p:cNvPr id="11" name="Rectangle 10"/>
          <p:cNvSpPr/>
          <p:nvPr/>
        </p:nvSpPr>
        <p:spPr>
          <a:xfrm>
            <a:off x="541822" y="4559276"/>
            <a:ext cx="6755166"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38971" y="3139440"/>
            <a:ext cx="6760868"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642805" y="4648200"/>
            <a:ext cx="65532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04705" y="3227033"/>
            <a:ext cx="6629400" cy="1219201"/>
          </a:xfrm>
        </p:spPr>
        <p:txBody>
          <a:bodyPr anchor="b" anchorCtr="0">
            <a:noAutofit/>
          </a:bodyPr>
          <a:lstStyle>
            <a:lvl1pPr>
              <a:defRPr sz="4000">
                <a:solidFill>
                  <a:schemeClr val="accent1">
                    <a:lumMod val="50000"/>
                  </a:schemeClr>
                </a:solidFill>
              </a:defRPr>
            </a:lvl1p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B66022-8CEB-4624-B0E2-122108144B33}" type="datetimeFigureOut">
              <a:rPr lang="en-US" smtClean="0"/>
              <a:t>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D362B7-CE03-48D2-9957-84D26DCDE2E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6861702" y="228600"/>
            <a:ext cx="185928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Rectangle 7"/>
          <p:cNvSpPr/>
          <p:nvPr/>
        </p:nvSpPr>
        <p:spPr>
          <a:xfrm>
            <a:off x="6955225" y="351409"/>
            <a:ext cx="1672235"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048577" y="395427"/>
            <a:ext cx="1485531" cy="578898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380999"/>
            <a:ext cx="6172200" cy="57912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DB66022-8CEB-4624-B0E2-122108144B33}" type="datetimeFigureOut">
              <a:rPr lang="en-US" smtClean="0"/>
              <a:t>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D362B7-CE03-48D2-9957-84D26DCDE2E7}"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B66022-8CEB-4624-B0E2-122108144B33}" type="datetimeFigureOut">
              <a:rPr lang="en-US" smtClean="0"/>
              <a:t>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D362B7-CE03-48D2-9957-84D26DCDE2E7}"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5DB66022-8CEB-4624-B0E2-122108144B33}" type="datetimeFigureOut">
              <a:rPr lang="en-US" smtClean="0"/>
              <a:t>4/10/2018</a:t>
            </a:fld>
            <a:endParaRPr lang="en-US"/>
          </a:p>
        </p:txBody>
      </p:sp>
      <p:sp>
        <p:nvSpPr>
          <p:cNvPr id="13" name="Rectangle 12"/>
          <p:cNvSpPr/>
          <p:nvPr/>
        </p:nvSpPr>
        <p:spPr>
          <a:xfrm>
            <a:off x="451976" y="2946400"/>
            <a:ext cx="8265160"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67656" y="3048000"/>
            <a:ext cx="8033800"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D362B7-CE03-48D2-9957-84D26DCDE2E7}" type="slidenum">
              <a:rPr lang="en-US" smtClean="0"/>
              <a:t>‹#›</a:t>
            </a:fld>
            <a:endParaRPr lang="en-US"/>
          </a:p>
        </p:txBody>
      </p:sp>
      <p:sp>
        <p:nvSpPr>
          <p:cNvPr id="2" name="Title 1"/>
          <p:cNvSpPr>
            <a:spLocks noGrp="1"/>
          </p:cNvSpPr>
          <p:nvPr>
            <p:ph type="title"/>
          </p:nvPr>
        </p:nvSpPr>
        <p:spPr>
          <a:xfrm>
            <a:off x="736456" y="3200399"/>
            <a:ext cx="76962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en-US" smtClean="0"/>
              <a:t>Click to edit Master title style</a:t>
            </a:r>
            <a:endParaRPr lang="en-US" dirty="0"/>
          </a:p>
        </p:txBody>
      </p:sp>
      <p:sp>
        <p:nvSpPr>
          <p:cNvPr id="15" name="Rectangle 14"/>
          <p:cNvSpPr/>
          <p:nvPr/>
        </p:nvSpPr>
        <p:spPr>
          <a:xfrm>
            <a:off x="675496" y="4541520"/>
            <a:ext cx="781812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36456" y="4607510"/>
            <a:ext cx="76962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4" name="Rectangle 13"/>
          <p:cNvSpPr/>
          <p:nvPr/>
        </p:nvSpPr>
        <p:spPr>
          <a:xfrm>
            <a:off x="675757" y="3124200"/>
            <a:ext cx="7817599"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DB66022-8CEB-4624-B0E2-122108144B33}" type="datetimeFigureOut">
              <a:rPr lang="en-US" smtClean="0"/>
              <a:t>4/10/2018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D362B7-CE03-48D2-9957-84D26DCDE2E7}"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26128" y="1722438"/>
            <a:ext cx="4040188"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26128" y="2438400"/>
            <a:ext cx="4040188"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438400"/>
            <a:ext cx="4041775"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DB66022-8CEB-4624-B0E2-122108144B33}" type="datetimeFigureOut">
              <a:rPr lang="en-US" smtClean="0"/>
              <a:t>4/10/2018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D362B7-CE03-48D2-9957-84D26DCDE2E7}"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DB66022-8CEB-4624-B0E2-122108144B33}" type="datetimeFigureOut">
              <a:rPr lang="en-US" smtClean="0"/>
              <a:t>4/10/2018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D362B7-CE03-48D2-9957-84D26DCDE2E7}"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5DB66022-8CEB-4624-B0E2-122108144B33}" type="datetimeFigureOut">
              <a:rPr lang="en-US" smtClean="0"/>
              <a:t>4/10/2018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D362B7-CE03-48D2-9957-84D26DCDE2E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ounded Rectangle 11"/>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86200" y="685800"/>
            <a:ext cx="4572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DB66022-8CEB-4624-B0E2-122108144B33}" type="datetimeFigureOut">
              <a:rPr lang="en-US" smtClean="0"/>
              <a:t>4/10/2018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D362B7-CE03-48D2-9957-84D26DCDE2E7}" type="slidenum">
              <a:rPr lang="en-US" smtClean="0"/>
              <a:t>‹#›</a:t>
            </a:fld>
            <a:endParaRPr lang="en-US"/>
          </a:p>
        </p:txBody>
      </p:sp>
      <p:sp>
        <p:nvSpPr>
          <p:cNvPr id="8" name="Rectangle 7"/>
          <p:cNvSpPr/>
          <p:nvPr/>
        </p:nvSpPr>
        <p:spPr>
          <a:xfrm>
            <a:off x="560034" y="1505712"/>
            <a:ext cx="2716566"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76690" y="1642472"/>
            <a:ext cx="2483254"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769000" y="2971800"/>
            <a:ext cx="2298634"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769000" y="1734312"/>
            <a:ext cx="2298634" cy="1191620"/>
          </a:xfrm>
        </p:spPr>
        <p:txBody>
          <a:bodyPr anchor="b">
            <a:normAutofit/>
          </a:bodyPr>
          <a:lstStyle>
            <a:lvl1pPr algn="l">
              <a:defRPr sz="2000" b="0">
                <a:solidFill>
                  <a:schemeClr val="accent1">
                    <a:lumMod val="75000"/>
                  </a:schemeClr>
                </a:solidFill>
              </a:defRPr>
            </a:lvl1pPr>
          </a:lstStyle>
          <a:p>
            <a:r>
              <a:rPr lang="en-US" smtClean="0"/>
              <a:t>Click to edit Master 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ounded Rectangle 8"/>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685800" y="621437"/>
            <a:ext cx="77724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5" name="Date Placeholder 4"/>
          <p:cNvSpPr>
            <a:spLocks noGrp="1"/>
          </p:cNvSpPr>
          <p:nvPr>
            <p:ph type="dt" sz="half" idx="10"/>
          </p:nvPr>
        </p:nvSpPr>
        <p:spPr/>
        <p:txBody>
          <a:bodyPr/>
          <a:lstStyle/>
          <a:p>
            <a:fld id="{5DB66022-8CEB-4624-B0E2-122108144B33}" type="datetimeFigureOut">
              <a:rPr lang="en-US" smtClean="0"/>
              <a:t>4/10/2018</a:t>
            </a:fld>
            <a:endParaRPr lang="en-US"/>
          </a:p>
        </p:txBody>
      </p:sp>
      <p:sp>
        <p:nvSpPr>
          <p:cNvPr id="7" name="Slide Number Placeholder 6"/>
          <p:cNvSpPr>
            <a:spLocks noGrp="1"/>
          </p:cNvSpPr>
          <p:nvPr>
            <p:ph type="sldNum" sz="quarter" idx="12"/>
          </p:nvPr>
        </p:nvSpPr>
        <p:spPr/>
        <p:txBody>
          <a:bodyPr/>
          <a:lstStyle/>
          <a:p>
            <a:fld id="{DFD362B7-CE03-48D2-9957-84D26DCDE2E7}" type="slidenum">
              <a:rPr lang="en-US" smtClean="0"/>
              <a:t>‹#›</a:t>
            </a:fld>
            <a:endParaRPr lang="en-US"/>
          </a:p>
        </p:txBody>
      </p:sp>
      <p:sp>
        <p:nvSpPr>
          <p:cNvPr id="10" name="Rectangle 9"/>
          <p:cNvSpPr/>
          <p:nvPr/>
        </p:nvSpPr>
        <p:spPr>
          <a:xfrm>
            <a:off x="685800" y="4953000"/>
            <a:ext cx="77724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61999" y="5029200"/>
            <a:ext cx="7600765"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p:txBody>
          <a:bodyPr/>
          <a:lstStyle/>
          <a:p>
            <a:endParaRPr lang="en-US"/>
          </a:p>
        </p:txBody>
      </p:sp>
      <p:sp>
        <p:nvSpPr>
          <p:cNvPr id="13" name="Rectangle 12"/>
          <p:cNvSpPr/>
          <p:nvPr/>
        </p:nvSpPr>
        <p:spPr>
          <a:xfrm>
            <a:off x="914400" y="5638800"/>
            <a:ext cx="7328514"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05589" y="5074920"/>
            <a:ext cx="7946136"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956289" y="5656556"/>
            <a:ext cx="7244736"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914400" y="5105400"/>
            <a:ext cx="7328514" cy="523043"/>
          </a:xfrm>
        </p:spPr>
        <p:txBody>
          <a:bodyPr anchor="ctr" anchorCtr="0"/>
          <a:lstStyle>
            <a:lvl1pPr algn="ctr">
              <a:defRPr sz="2000" b="0">
                <a:solidFill>
                  <a:schemeClr val="accent1">
                    <a:lumMod val="75000"/>
                  </a:schemeClr>
                </a:solidFill>
              </a:defRPr>
            </a:lvl1pPr>
          </a:lstStyle>
          <a:p>
            <a:r>
              <a:rPr lang="en-US" smtClean="0"/>
              <a:t>Click to edit Master title style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fld id="{5DB66022-8CEB-4624-B0E2-122108144B33}" type="datetimeFigureOut">
              <a:rPr lang="en-US" smtClean="0"/>
              <a:t>4/10/2018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fld id="{DFD362B7-CE03-48D2-9957-84D26DCDE2E7}" type="slidenum">
              <a:rPr lang="en-US" smtClean="0"/>
              <a:t>‹#›</a:t>
            </a:fld>
            <a:endParaRPr lang="en-US"/>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www.google.com/url?sa=i&amp;rct=j&amp;q=&amp;esrc=s&amp;source=images&amp;cd=&amp;cad=rja&amp;uact=8&amp;docid=efV_8Syr5djOdM&amp;tbnid=r3TG4SFH3F6VjM:&amp;ved=0CAUQjRw&amp;url=http://www.whitehouse.gov/about/presidents/williamhowardtaft&amp;ei=renbU5q5IIKtyAT_8YG4Cw&amp;bvm=bv.72197243,d.aWw&amp;psig=AFQjCNF-sNieaLrWD6MmWS3FEXG2kEagOQ&amp;ust=1407007530752709" TargetMode="Externa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www.google.com/url?sa=i&amp;rct=j&amp;q=&amp;esrc=s&amp;source=images&amp;cd=&amp;cad=rja&amp;uact=8&amp;docid=_REk5UQu5FZ4jM&amp;tbnid=wLf60ew5GsLNnM:&amp;ved=0CAUQjRw&amp;url=http://www.whitehouse.gov/about/presidents/woodrowwilson&amp;ei=buvbU_fIMIqryASDmYKgBA&amp;bvm=bv.72197243,d.aWw&amp;psig=AFQjCNHp6FdEwCjm29qHv2EzU_iRB486Jw&amp;ust=1407007977329990" TargetMode="Externa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google.com/url?sa=i&amp;rct=j&amp;q=&amp;esrc=s&amp;frm=1&amp;source=images&amp;cd=&amp;cad=rja&amp;uact=8&amp;ved=0CAcQjRw&amp;url=http://en.wikipedia.org/wiki/William_H._Seward&amp;ei=PNwSVdbwHozbggSRrYDIAQ&amp;bvm=bv.89184060,d.eXY&amp;psig=AFQjCNEbOoL2WtYyLuxszV3ApUvmvSH11Q&amp;ust=1427385785316781"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www.google.com/url?sa=i&amp;rct=j&amp;q=&amp;esrc=s&amp;source=images&amp;cd=&amp;cad=rja&amp;uact=8&amp;docid=rSzQWiGJLKNxXM&amp;tbnid=bEcT-LStY9epxM:&amp;ved=0CAUQjRw&amp;url=http://tyrannyoftradition.com/2013/12/16/crowbar-headlines-warren-g-hardings-12th-inaugural-celebration/&amp;ei=AgbcU_fOFsuyyATPyoDwBQ&amp;bvm=bv.72197243,d.aWw&amp;psig=AFQjCNHx_5_OxZZGnL8nS5JZOvus362KlA&amp;ust=1407014772289770" TargetMode="Externa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6.jpeg"/><Relationship Id="rId2" Type="http://schemas.openxmlformats.org/officeDocument/2006/relationships/hyperlink" Target="http://www.google.com/url?sa=i&amp;rct=j&amp;q=&amp;esrc=s&amp;source=images&amp;cd=&amp;cad=rja&amp;uact=8&amp;docid=-oJg1-Iu4l6bJM&amp;tbnid=Jy_9w6D8ZhgdCM:&amp;ved=0CAUQjRw&amp;url=http://www.travelization.net/2012/06/the-best-hawaii-wallpapers.html&amp;ei=5qzbU-_nHYG1yASu54LwBA&amp;bvm=bv.72197243,d.aWw&amp;psig=AFQjCNFXMJWOB5NmrLAmoIfXSu9yXFOv1A&amp;ust=1406991958520133" TargetMode="External"/><Relationship Id="rId1" Type="http://schemas.openxmlformats.org/officeDocument/2006/relationships/slideLayout" Target="../slideLayouts/slideLayout2.xml"/><Relationship Id="rId6" Type="http://schemas.openxmlformats.org/officeDocument/2006/relationships/hyperlink" Target="http://www.google.com/url?sa=i&amp;rct=j&amp;q=&amp;esrc=s&amp;source=images&amp;cd=&amp;cad=rja&amp;uact=8&amp;docid=FAvlnXASwI9ACM&amp;tbnid=2X5w8FS6GLbkgM:&amp;ved=0CAUQjRw&amp;url=http://www.nuttyhistory.com/made-in-usa.html&amp;ei=JK3bU9DUHY6byASs5YCAAQ&amp;bvm=bv.72197243,d.aWw&amp;psig=AFQjCNFdcmTOi9mIFPZ-rNOaXerMAg8spQ&amp;ust=1406992026086258" TargetMode="External"/><Relationship Id="rId5" Type="http://schemas.openxmlformats.org/officeDocument/2006/relationships/image" Target="../media/image5.jpeg"/><Relationship Id="rId4" Type="http://schemas.openxmlformats.org/officeDocument/2006/relationships/hyperlink" Target="http://www.google.com/url?sa=i&amp;rct=j&amp;q=&amp;esrc=s&amp;source=images&amp;cd=&amp;cad=rja&amp;uact=8&amp;docid=IT9ebenybI_7LM&amp;tbnid=BDx5yRCNNzFbSM:&amp;ved=0CAUQjRw&amp;url=http://www.ushistoryscene.com/uncategorized/alohahawaii/&amp;ei=BK3bU9X_M5CzyASY3oHwBw&amp;bvm=bv.72197243,d.aWw&amp;psig=AFQjCNGmeWuW6rPSa_u_G0oI29lY0-Yj1Q&amp;ust=1406991992407154" TargetMode="External"/></Relationships>
</file>

<file path=ppt/slides/_rels/slide6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http://www.google.com/url?sa=i&amp;source=images&amp;cd=&amp;cad=rja&amp;uact=8&amp;docid=LnDC9YbYuVvSBM&amp;tbnid=V7lxPqboGDeZWM&amp;ved=0CAgQjRw&amp;url=http://thenoirfactory.com/tag/the-best-of-prohibition-speakeasies/&amp;ei=zhvcU9j6D4-YyAT75IGABg&amp;psig=AFQjCNFRe-u54vVAoLcNatWzf1GHVFUIJQ&amp;ust=1407020366338606" TargetMode="Externa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hyperlink" Target="http://www.google.com/url?sa=i&amp;rct=j&amp;q=&amp;esrc=s&amp;source=images&amp;cd=&amp;cad=rja&amp;uact=8&amp;docid=2c0SZ1kdwzBQhM&amp;tbnid=wANeMsdPrQ71cM:&amp;ved=0CAUQjRw&amp;url=http://ny.eater.com/tags/speakeasies&amp;ei=4RvcU4nFINGkyATtqIAQ&amp;bvm=bv.72197243,d.aWw&amp;psig=AFQjCNFP04WsNQGFhY8EAgy1ftMTQrC6uw&amp;ust=1407020377695321"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hyperlink" Target="http://www.google.com/url?sa=i&amp;rct=j&amp;q=&amp;esrc=s&amp;source=images&amp;cd=&amp;cad=rja&amp;uact=8&amp;docid=igQS_somsLLjbM&amp;tbnid=4SZDMbCfGFYL3M:&amp;ved=0CAUQjRw&amp;url=http://herm2ndblock.wikispaces.com/Speakeasies+and+Bootlegging&amp;ei=BxzcU7jvA4KvyATzwIKgBw&amp;bvm=bv.72197243,d.aWw&amp;psig=AFQjCNFP04WsNQGFhY8EAgy1ftMTQrC6uw&amp;ust=1407020377695321"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hyperlink" Target="http://www.google.com/url?sa=i&amp;rct=j&amp;q=&amp;esrc=s&amp;source=images&amp;cd=&amp;cad=rja&amp;uact=8&amp;docid=aEaHd5WG3LCnBM&amp;tbnid=ExNI9WBkzZP3EM:&amp;ved=0CAUQjRw&amp;url=http://www.notablebiographies.com/Ca-Ch/Capone-Al.html&amp;ei=lhvcU7DOKMy1yASU7ICYDw&amp;bvm=bv.72197243,d.aWw&amp;psig=AFQjCNHyY_RNLP1c7k6BDl00Wc6EFcum5Q&amp;ust=1407020305194978"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0.jpeg"/><Relationship Id="rId2" Type="http://schemas.openxmlformats.org/officeDocument/2006/relationships/hyperlink" Target="http://www.google.com/url?sa=i&amp;rct=j&amp;q=&amp;esrc=s&amp;source=images&amp;cd=&amp;cad=rja&amp;uact=8&amp;docid=sF8pYwRSXpPC_M&amp;tbnid=yA6AxFEKZV59nM:&amp;ved=0CAUQjRw&amp;url=http://www.nancy-zhang.com/2012/03/midnight-in-paris-3.html&amp;ei=dxzcU4qPLI2iyASNtYDgBg&amp;bvm=bv.72197243,d.aWw&amp;psig=AFQjCNGuQl6a8dN3UYXfhVIB8WjxkJ2GNA&amp;ust=1407020518570706" TargetMode="External"/><Relationship Id="rId1" Type="http://schemas.openxmlformats.org/officeDocument/2006/relationships/slideLayout" Target="../slideLayouts/slideLayout2.xml"/><Relationship Id="rId6" Type="http://schemas.openxmlformats.org/officeDocument/2006/relationships/hyperlink" Target="http://www.google.com/url?sa=i&amp;rct=j&amp;q=&amp;esrc=s&amp;source=images&amp;cd=&amp;cad=rja&amp;uact=8&amp;docid=CH8uyN8hCnDy5M&amp;tbnid=9QTZM3xBAmlTHM:&amp;ved=0CAUQjRw&amp;url=http://www.pinterest.com/flappergal85/news-articles-about-1920s-and-30s-gangsters/&amp;ei=uBzcU_X7N8-RyASQyIKoBw&amp;bvm=bv.72197243,d.aWw&amp;psig=AFQjCNE3RlWmUMWhdpLGroUOlOB3mCHPWg&amp;ust=1407020591405656" TargetMode="External"/><Relationship Id="rId5" Type="http://schemas.openxmlformats.org/officeDocument/2006/relationships/image" Target="../media/image49.jpeg"/><Relationship Id="rId4" Type="http://schemas.openxmlformats.org/officeDocument/2006/relationships/hyperlink" Target="http://www.google.com/url?sa=i&amp;source=images&amp;cd=&amp;cad=rja&amp;uact=8&amp;docid=1sSwvQQ0HYt-xM&amp;tbnid=aPz5lwTVPL-oAM&amp;ved=0CAgQjRw&amp;url=http://driftpasttheflowers.tumblr.com/post/8389510871/1920s-vogue&amp;ei=lBzcU6i3MMOMyASp1oGgCQ&amp;psig=AFQjCNHCP2nbsqYyPRmiIF5_QAbtQuFzzQ&amp;ust=1407020565029841" TargetMode="External"/></Relationships>
</file>

<file path=ppt/slides/_rels/slide6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www.google.com/url?sa=i&amp;rct=j&amp;q=&amp;esrc=s&amp;source=images&amp;cd=&amp;cad=rja&amp;uact=8&amp;docid=x_ljO1nrADX8HM&amp;tbnid=QrhQlOQtqkxdTM:&amp;ved=0CAUQjRw&amp;url=http://cravedfw.com/2014/03/13/history-with-a-twist-april-26/&amp;ei=Zh_cU_69LMunyASIw4KIDg&amp;bvm=bv.72197243,d.aWw&amp;psig=AFQjCNGxIG0DQ3DJlizL_eAs7WJs-3Qj-A&amp;ust=1407021265335962" TargetMode="External"/><Relationship Id="rId1" Type="http://schemas.openxmlformats.org/officeDocument/2006/relationships/slideLayout" Target="../slideLayouts/slideLayout4.xml"/><Relationship Id="rId5" Type="http://schemas.openxmlformats.org/officeDocument/2006/relationships/image" Target="../media/image54.jpeg"/><Relationship Id="rId4" Type="http://schemas.openxmlformats.org/officeDocument/2006/relationships/hyperlink" Target="http://www.google.com/url?sa=i&amp;rct=j&amp;q=&amp;esrc=s&amp;source=images&amp;cd=&amp;cad=rja&amp;uact=8&amp;docid=MJxTNoUP--wcSM&amp;tbnid=N-W_6yMXiKsisM:&amp;ved=0CAUQjRw&amp;url=http://mentalfloss.com/article/22604/rise-flapper&amp;ei=fR_cU5KIBZC0yAS_hoDABg&amp;bvm=bv.72197243,d.aWw&amp;psig=AFQjCNGxIG0DQ3DJlizL_eAs7WJs-3Qj-A&amp;ust=1407021265335962"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hyperlink" Target="http://www.google.com/url?sa=i&amp;rct=j&amp;q=&amp;esrc=s&amp;source=images&amp;cd=&amp;cad=rja&amp;uact=8&amp;docid=nsLfBz9lg_L8UM&amp;tbnid=sc4NAg9A2B1qkM:&amp;ved=0CAUQjRw&amp;url=http://www.pbs.org/crucible/tl10.html&amp;ei=G6_bU8bxH4eKyATWsoDACA&amp;bvm=bv.72197243,d.aWw&amp;psig=AFQjCNEUjalhThTJl-VLSZs6kkY5aR5Y-w&amp;ust=1406992526021442"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hyperlink" Target="http://www.google.com/url?sa=i&amp;rct=j&amp;q=&amp;esrc=s&amp;source=images&amp;cd=&amp;cad=rja&amp;uact=8&amp;docid=CEXvjsozB90rJM&amp;tbnid=jnKhfqiBweVHaM:&amp;ved=0CAUQjRw&amp;url=http://www.whitehouse.gov/about/presidents/herberthoover&amp;ei=fSDcU-2QMMyUyASJsICQBQ&amp;bvm=bv.72197243,d.aWw&amp;psig=AFQjCNG5ZFiSIkK5gCFhJfGkBIyeUCHCyg&amp;ust=1407021556452593" TargetMode="Externa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hyperlink" Target="http://www.google.com/url?sa=i&amp;rct=j&amp;q=&amp;esrc=s&amp;source=images&amp;cd=&amp;cad=rja&amp;uact=8&amp;docid=a3jsx1KsrQd5FM&amp;tbnid=OCgYalmqMHtIkM:&amp;ved=0CAUQjRw&amp;url=http://www.fasttrackteaching.com/burns/Unit_11_Cold_War/U11_Cold_War_Conflicts.html&amp;ei=bK_bU46lPImryAT-q4GoBg&amp;bvm=bv.72197243,d.aWw&amp;psig=AFQjCNEjNM6qIyKgies8lRWH4YNnToHdPQ&amp;ust=1406992609391875"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smtClean="0"/>
              <a:t>Imperialism, World war I, 1920’s</a:t>
            </a:r>
            <a:endParaRPr lang="en-US" dirty="0"/>
          </a:p>
        </p:txBody>
      </p:sp>
      <p:sp>
        <p:nvSpPr>
          <p:cNvPr id="2" name="Title 1"/>
          <p:cNvSpPr>
            <a:spLocks noGrp="1"/>
          </p:cNvSpPr>
          <p:nvPr>
            <p:ph type="ctrTitle"/>
          </p:nvPr>
        </p:nvSpPr>
        <p:spPr/>
        <p:txBody>
          <a:bodyPr/>
          <a:lstStyle/>
          <a:p>
            <a:r>
              <a:rPr lang="en-US" dirty="0" smtClean="0"/>
              <a:t>Unit Seven</a:t>
            </a:r>
            <a:endParaRPr lang="en-US" dirty="0"/>
          </a:p>
        </p:txBody>
      </p:sp>
    </p:spTree>
    <p:extLst>
      <p:ext uri="{BB962C8B-B14F-4D97-AF65-F5344CB8AC3E}">
        <p14:creationId xmlns:p14="http://schemas.microsoft.com/office/powerpoint/2010/main" val="422035077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876566" cy="1600200"/>
          </a:xfrm>
        </p:spPr>
        <p:txBody>
          <a:bodyPr>
            <a:normAutofit fontScale="90000"/>
          </a:bodyPr>
          <a:lstStyle/>
          <a:p>
            <a:r>
              <a:rPr lang="en-US" dirty="0" smtClean="0"/>
              <a:t>US Invasion of Cuba and Puerto Rico </a:t>
            </a:r>
            <a:endParaRPr lang="en-US" dirty="0"/>
          </a:p>
        </p:txBody>
      </p:sp>
      <p:sp>
        <p:nvSpPr>
          <p:cNvPr id="4" name="Content Placeholder 3"/>
          <p:cNvSpPr>
            <a:spLocks noGrp="1"/>
          </p:cNvSpPr>
          <p:nvPr>
            <p:ph sz="half" idx="1"/>
          </p:nvPr>
        </p:nvSpPr>
        <p:spPr>
          <a:xfrm>
            <a:off x="152400" y="1752600"/>
            <a:ext cx="4038600" cy="4407408"/>
          </a:xfrm>
        </p:spPr>
        <p:txBody>
          <a:bodyPr>
            <a:normAutofit/>
          </a:bodyPr>
          <a:lstStyle/>
          <a:p>
            <a:r>
              <a:rPr lang="en-US" sz="2400" dirty="0" smtClean="0"/>
              <a:t>Spain vs US</a:t>
            </a:r>
          </a:p>
          <a:p>
            <a:r>
              <a:rPr lang="en-US" sz="2400" dirty="0" smtClean="0"/>
              <a:t>Santiago Bay</a:t>
            </a:r>
          </a:p>
          <a:p>
            <a:r>
              <a:rPr lang="en-US" sz="2400" dirty="0"/>
              <a:t>US Army invades </a:t>
            </a:r>
            <a:br>
              <a:rPr lang="en-US" sz="2400" dirty="0"/>
            </a:br>
            <a:r>
              <a:rPr lang="en-US" sz="2400" dirty="0"/>
              <a:t>Puerto </a:t>
            </a:r>
            <a:r>
              <a:rPr lang="en-US" sz="2400" dirty="0" smtClean="0"/>
              <a:t>Rico</a:t>
            </a:r>
          </a:p>
          <a:p>
            <a:r>
              <a:rPr lang="en-US" sz="2400" dirty="0"/>
              <a:t>Teddy Roosevelt </a:t>
            </a:r>
            <a:br>
              <a:rPr lang="en-US" sz="2400" dirty="0"/>
            </a:br>
            <a:r>
              <a:rPr lang="en-US" sz="2400" dirty="0"/>
              <a:t>and his “Rough </a:t>
            </a:r>
            <a:br>
              <a:rPr lang="en-US" sz="2400" dirty="0"/>
            </a:br>
            <a:r>
              <a:rPr lang="en-US" sz="2400" dirty="0"/>
              <a:t>Riders” </a:t>
            </a:r>
          </a:p>
          <a:p>
            <a:pPr lvl="1"/>
            <a:r>
              <a:rPr lang="en-US" sz="2000" dirty="0"/>
              <a:t>San Juan </a:t>
            </a:r>
            <a:r>
              <a:rPr lang="en-US" sz="2000" dirty="0" smtClean="0"/>
              <a:t>Hill</a:t>
            </a:r>
            <a:endParaRPr lang="en-US" sz="2400" dirty="0" smtClean="0"/>
          </a:p>
          <a:p>
            <a:endParaRPr lang="en-US" sz="2400" dirty="0"/>
          </a:p>
        </p:txBody>
      </p:sp>
      <p:sp>
        <p:nvSpPr>
          <p:cNvPr id="5" name="Content Placeholder 4"/>
          <p:cNvSpPr>
            <a:spLocks noGrp="1"/>
          </p:cNvSpPr>
          <p:nvPr>
            <p:ph sz="half" idx="2"/>
          </p:nvPr>
        </p:nvSpPr>
        <p:spPr/>
        <p:txBody>
          <a:bodyPr/>
          <a:lstStyle/>
          <a:p>
            <a:endParaRPr lang="en-US"/>
          </a:p>
        </p:txBody>
      </p:sp>
      <p:pic>
        <p:nvPicPr>
          <p:cNvPr id="6" name="Picture 1"/>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3876566" y="254000"/>
            <a:ext cx="5283200" cy="63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35720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Map of the Spanish-American War 1898: Afterma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829" y="51275"/>
            <a:ext cx="9041155" cy="678346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a:xfrm>
            <a:off x="239828" y="3810000"/>
            <a:ext cx="2579571" cy="2940341"/>
          </a:xfrm>
        </p:spPr>
        <p:txBody>
          <a:bodyPr>
            <a:normAutofit/>
          </a:bodyPr>
          <a:lstStyle/>
          <a:p>
            <a:r>
              <a:rPr lang="en-US" b="1" dirty="0" smtClean="0">
                <a:solidFill>
                  <a:schemeClr val="tx1"/>
                </a:solidFill>
              </a:rPr>
              <a:t>Admiral George </a:t>
            </a:r>
            <a:r>
              <a:rPr lang="en-US" b="1" dirty="0">
                <a:solidFill>
                  <a:schemeClr val="tx1"/>
                </a:solidFill>
              </a:rPr>
              <a:t>Dewey victorious at Manila Bay</a:t>
            </a:r>
          </a:p>
          <a:p>
            <a:endParaRPr lang="en-US" dirty="0"/>
          </a:p>
        </p:txBody>
      </p:sp>
      <p:sp>
        <p:nvSpPr>
          <p:cNvPr id="4" name="Content Placeholder 3"/>
          <p:cNvSpPr>
            <a:spLocks noGrp="1"/>
          </p:cNvSpPr>
          <p:nvPr>
            <p:ph sz="half" idx="2"/>
          </p:nvPr>
        </p:nvSpPr>
        <p:spPr/>
        <p:txBody>
          <a:bodyPr>
            <a:normAutofit/>
          </a:bodyPr>
          <a:lstStyle/>
          <a:p>
            <a:endParaRPr lang="en-US"/>
          </a:p>
        </p:txBody>
      </p:sp>
    </p:spTree>
    <p:extLst>
      <p:ext uri="{BB962C8B-B14F-4D97-AF65-F5344CB8AC3E}">
        <p14:creationId xmlns:p14="http://schemas.microsoft.com/office/powerpoint/2010/main" val="27832669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Annexation of Hawaii </a:t>
            </a:r>
            <a:endParaRPr lang="en-US" dirty="0"/>
          </a:p>
        </p:txBody>
      </p:sp>
      <p:sp>
        <p:nvSpPr>
          <p:cNvPr id="3" name="Content Placeholder 2"/>
          <p:cNvSpPr>
            <a:spLocks noGrp="1"/>
          </p:cNvSpPr>
          <p:nvPr>
            <p:ph idx="1"/>
          </p:nvPr>
        </p:nvSpPr>
        <p:spPr/>
        <p:txBody>
          <a:bodyPr/>
          <a:lstStyle/>
          <a:p>
            <a:r>
              <a:rPr lang="en-US" dirty="0" smtClean="0"/>
              <a:t>July 1898 </a:t>
            </a:r>
          </a:p>
          <a:p>
            <a:r>
              <a:rPr lang="en-US" dirty="0" smtClean="0"/>
              <a:t>US said we needed Hawaii as a coal station for Dewey’s troops on their way to Manila Bay in the Philippines  </a:t>
            </a:r>
            <a:endParaRPr lang="en-US" dirty="0"/>
          </a:p>
        </p:txBody>
      </p:sp>
    </p:spTree>
    <p:extLst>
      <p:ext uri="{BB962C8B-B14F-4D97-AF65-F5344CB8AC3E}">
        <p14:creationId xmlns:p14="http://schemas.microsoft.com/office/powerpoint/2010/main" val="36229087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Treaty of Paris</a:t>
            </a:r>
            <a:endParaRPr lang="en-US" dirty="0"/>
          </a:p>
        </p:txBody>
      </p:sp>
      <p:sp>
        <p:nvSpPr>
          <p:cNvPr id="6" name="Content Placeholder 5"/>
          <p:cNvSpPr>
            <a:spLocks noGrp="1"/>
          </p:cNvSpPr>
          <p:nvPr>
            <p:ph idx="1"/>
          </p:nvPr>
        </p:nvSpPr>
        <p:spPr/>
        <p:txBody>
          <a:bodyPr/>
          <a:lstStyle/>
          <a:p>
            <a:r>
              <a:rPr lang="en-US" dirty="0" smtClean="0"/>
              <a:t>1898</a:t>
            </a:r>
          </a:p>
          <a:p>
            <a:r>
              <a:rPr lang="en-US" dirty="0" smtClean="0"/>
              <a:t>Cuba freed from Spain</a:t>
            </a:r>
          </a:p>
          <a:p>
            <a:r>
              <a:rPr lang="en-US" dirty="0" smtClean="0"/>
              <a:t>US gains Puerto Rico and Guam as a territory </a:t>
            </a:r>
          </a:p>
          <a:p>
            <a:r>
              <a:rPr lang="en-US" dirty="0" smtClean="0"/>
              <a:t>Philippines a major issue in negotiations </a:t>
            </a:r>
          </a:p>
          <a:p>
            <a:pPr lvl="1"/>
            <a:r>
              <a:rPr lang="en-US" b="1" i="1" dirty="0"/>
              <a:t>Philippines: Annexed after the Spanish American War</a:t>
            </a:r>
            <a:endParaRPr lang="en-US" dirty="0"/>
          </a:p>
        </p:txBody>
      </p:sp>
    </p:spTree>
    <p:extLst>
      <p:ext uri="{BB962C8B-B14F-4D97-AF65-F5344CB8AC3E}">
        <p14:creationId xmlns:p14="http://schemas.microsoft.com/office/powerpoint/2010/main" val="718229830"/>
      </p:ext>
    </p:extLst>
  </p:cSld>
  <p:clrMapOvr>
    <a:masterClrMapping/>
  </p:clrMapOvr>
  <p:transition spd="slow">
    <p:randomBar dir="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1"/>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393700" y="254000"/>
            <a:ext cx="8356600" cy="63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093381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1"/>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500417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 Door Policy In China </a:t>
            </a:r>
            <a:endParaRPr lang="en-US" dirty="0"/>
          </a:p>
        </p:txBody>
      </p:sp>
      <p:sp>
        <p:nvSpPr>
          <p:cNvPr id="3" name="Content Placeholder 2"/>
          <p:cNvSpPr>
            <a:spLocks noGrp="1"/>
          </p:cNvSpPr>
          <p:nvPr>
            <p:ph idx="1"/>
          </p:nvPr>
        </p:nvSpPr>
        <p:spPr/>
        <p:txBody>
          <a:bodyPr/>
          <a:lstStyle/>
          <a:p>
            <a:r>
              <a:rPr lang="en-US" dirty="0" smtClean="0"/>
              <a:t>China becomes “Sphere of Influence” for Japan and W. Europe</a:t>
            </a:r>
          </a:p>
          <a:p>
            <a:r>
              <a:rPr lang="en-US" dirty="0" smtClean="0"/>
              <a:t>Open </a:t>
            </a:r>
            <a:r>
              <a:rPr lang="en-US"/>
              <a:t>Door </a:t>
            </a:r>
            <a:r>
              <a:rPr lang="en-US" smtClean="0"/>
              <a:t>Note- 1899</a:t>
            </a:r>
            <a:endParaRPr lang="en-US" dirty="0"/>
          </a:p>
          <a:p>
            <a:pPr lvl="1"/>
            <a:r>
              <a:rPr lang="en-US" b="1" i="1" dirty="0"/>
              <a:t>Open Door Policy: Secretary of State John Hay proposed a policy that would give all nations equal trading rights in China</a:t>
            </a:r>
            <a:r>
              <a:rPr lang="en-US" b="1" i="1" dirty="0" smtClean="0"/>
              <a:t>.</a:t>
            </a:r>
            <a:r>
              <a:rPr lang="en-US" dirty="0" smtClean="0"/>
              <a:t> </a:t>
            </a:r>
          </a:p>
          <a:p>
            <a:r>
              <a:rPr lang="en-US" b="1" i="1" dirty="0" smtClean="0"/>
              <a:t>Urged all foreigners in China to obey Chinese law, observe fair competition </a:t>
            </a:r>
            <a:endParaRPr lang="en-US" dirty="0" smtClean="0"/>
          </a:p>
        </p:txBody>
      </p:sp>
    </p:spTree>
    <p:extLst>
      <p:ext uri="{BB962C8B-B14F-4D97-AF65-F5344CB8AC3E}">
        <p14:creationId xmlns:p14="http://schemas.microsoft.com/office/powerpoint/2010/main" val="291254987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Election of 1900 </a:t>
            </a:r>
            <a:endParaRPr lang="en-US" dirty="0"/>
          </a:p>
        </p:txBody>
      </p:sp>
      <p:sp>
        <p:nvSpPr>
          <p:cNvPr id="3" name="Content Placeholder 2"/>
          <p:cNvSpPr>
            <a:spLocks noGrp="1"/>
          </p:cNvSpPr>
          <p:nvPr>
            <p:ph idx="1"/>
          </p:nvPr>
        </p:nvSpPr>
        <p:spPr/>
        <p:txBody>
          <a:bodyPr/>
          <a:lstStyle/>
          <a:p>
            <a:r>
              <a:rPr lang="en-US" dirty="0" smtClean="0"/>
              <a:t>Rematch of Election of 1896</a:t>
            </a:r>
          </a:p>
          <a:p>
            <a:r>
              <a:rPr lang="en-US" dirty="0" smtClean="0"/>
              <a:t>Republicans- McKinley vs Democrat- William Jennings Bryan </a:t>
            </a:r>
          </a:p>
          <a:p>
            <a:r>
              <a:rPr lang="en-US" dirty="0" smtClean="0"/>
              <a:t>McKinley wins- is assassinated a year later</a:t>
            </a:r>
          </a:p>
          <a:p>
            <a:r>
              <a:rPr lang="en-US" dirty="0" smtClean="0"/>
              <a:t>T. Roosevelt is sworn in </a:t>
            </a:r>
          </a:p>
          <a:p>
            <a:pPr lvl="1"/>
            <a:r>
              <a:rPr lang="en-US" dirty="0" smtClean="0"/>
              <a:t>“</a:t>
            </a:r>
            <a:r>
              <a:rPr lang="en-US" dirty="0"/>
              <a:t>Speak softly but carry a big stick </a:t>
            </a:r>
            <a:r>
              <a:rPr lang="en-US" dirty="0" smtClean="0"/>
              <a:t>and you </a:t>
            </a:r>
            <a:r>
              <a:rPr lang="en-US" dirty="0"/>
              <a:t>will go far</a:t>
            </a:r>
            <a:r>
              <a:rPr lang="en-US" dirty="0" smtClean="0"/>
              <a:t>”</a:t>
            </a:r>
          </a:p>
          <a:p>
            <a:pPr marL="411480" lvl="1" indent="0">
              <a:buNone/>
            </a:pPr>
            <a:endParaRPr lang="en-US" dirty="0"/>
          </a:p>
          <a:p>
            <a:pPr marL="411480" lvl="1" indent="0">
              <a:buNone/>
            </a:pPr>
            <a:endParaRPr lang="en-US" dirty="0"/>
          </a:p>
        </p:txBody>
      </p:sp>
    </p:spTree>
    <p:extLst>
      <p:ext uri="{BB962C8B-B14F-4D97-AF65-F5344CB8AC3E}">
        <p14:creationId xmlns:p14="http://schemas.microsoft.com/office/powerpoint/2010/main" val="4137722557"/>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Panama Canal- 1903 </a:t>
            </a:r>
            <a:endParaRPr lang="en-US" dirty="0"/>
          </a:p>
        </p:txBody>
      </p:sp>
      <p:sp>
        <p:nvSpPr>
          <p:cNvPr id="3" name="Content Placeholder 2"/>
          <p:cNvSpPr>
            <a:spLocks noGrp="1"/>
          </p:cNvSpPr>
          <p:nvPr>
            <p:ph idx="1"/>
          </p:nvPr>
        </p:nvSpPr>
        <p:spPr/>
        <p:txBody>
          <a:bodyPr/>
          <a:lstStyle/>
          <a:p>
            <a:r>
              <a:rPr lang="en-US" dirty="0" smtClean="0"/>
              <a:t>Spanish-American War emphasized need for a canal to connect Atlantic and Pacific Oceans</a:t>
            </a:r>
          </a:p>
          <a:p>
            <a:r>
              <a:rPr lang="en-US" dirty="0" smtClean="0"/>
              <a:t>Panama revolution from Colombia </a:t>
            </a:r>
          </a:p>
          <a:p>
            <a:pPr lvl="0"/>
            <a:r>
              <a:rPr lang="en-US" b="1" i="1" dirty="0" smtClean="0"/>
              <a:t>The </a:t>
            </a:r>
            <a:r>
              <a:rPr lang="en-US" b="1" i="1" dirty="0"/>
              <a:t>United States encouraged Panama’s independence from Colombia</a:t>
            </a:r>
            <a:r>
              <a:rPr lang="en-US" b="1" i="1" dirty="0" smtClean="0"/>
              <a:t>.</a:t>
            </a:r>
            <a:endParaRPr lang="en-US" dirty="0"/>
          </a:p>
        </p:txBody>
      </p:sp>
      <p:pic>
        <p:nvPicPr>
          <p:cNvPr id="1026" name="Picture 2" descr="Image result for Teddy Roosevelt Panama Can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3976973"/>
            <a:ext cx="2269836" cy="2809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126926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60433" y="0"/>
            <a:ext cx="8962697" cy="674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TextBox 2"/>
          <p:cNvSpPr txBox="1">
            <a:spLocks noChangeArrowheads="1"/>
          </p:cNvSpPr>
          <p:nvPr/>
        </p:nvSpPr>
        <p:spPr bwMode="auto">
          <a:xfrm>
            <a:off x="7907338" y="6604000"/>
            <a:ext cx="12366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r" eaLnBrk="1" hangingPunct="1"/>
            <a:r>
              <a:rPr lang="en-US" altLang="en-US" sz="1200" b="1">
                <a:latin typeface="Arial" pitchFamily="34" charset="0"/>
              </a:rPr>
              <a:t>Map 29-2 p668</a:t>
            </a:r>
          </a:p>
        </p:txBody>
      </p:sp>
    </p:spTree>
    <p:extLst>
      <p:ext uri="{BB962C8B-B14F-4D97-AF65-F5344CB8AC3E}">
        <p14:creationId xmlns:p14="http://schemas.microsoft.com/office/powerpoint/2010/main" val="197639805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American Imperialism </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329804270"/>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Roosevelt Corollary </a:t>
            </a:r>
            <a:endParaRPr lang="en-US" dirty="0"/>
          </a:p>
        </p:txBody>
      </p:sp>
      <p:sp>
        <p:nvSpPr>
          <p:cNvPr id="3" name="Content Placeholder 2"/>
          <p:cNvSpPr>
            <a:spLocks noGrp="1"/>
          </p:cNvSpPr>
          <p:nvPr>
            <p:ph sz="half" idx="1"/>
          </p:nvPr>
        </p:nvSpPr>
        <p:spPr/>
        <p:txBody>
          <a:bodyPr/>
          <a:lstStyle/>
          <a:p>
            <a:r>
              <a:rPr lang="en-US" dirty="0" smtClean="0"/>
              <a:t>Venezuelan Crisis</a:t>
            </a:r>
          </a:p>
          <a:p>
            <a:r>
              <a:rPr lang="en-US" dirty="0" smtClean="0"/>
              <a:t>Addendum to the Monroe Doctrine </a:t>
            </a:r>
            <a:r>
              <a:rPr lang="en-US" smtClean="0"/>
              <a:t>by Theodore </a:t>
            </a:r>
            <a:r>
              <a:rPr lang="en-US" dirty="0" smtClean="0"/>
              <a:t>Roosevelt </a:t>
            </a:r>
            <a:endParaRPr lang="en-US" dirty="0"/>
          </a:p>
        </p:txBody>
      </p:sp>
      <p:sp>
        <p:nvSpPr>
          <p:cNvPr id="4" name="Content Placeholder 3"/>
          <p:cNvSpPr>
            <a:spLocks noGrp="1"/>
          </p:cNvSpPr>
          <p:nvPr>
            <p:ph sz="half" idx="2"/>
          </p:nvPr>
        </p:nvSpPr>
        <p:spPr/>
        <p:txBody>
          <a:bodyPr/>
          <a:lstStyle/>
          <a:p>
            <a:endParaRPr lang="en-US"/>
          </a:p>
        </p:txBody>
      </p:sp>
      <p:pic>
        <p:nvPicPr>
          <p:cNvPr id="2050" name="Picture 2" descr="Image result for latin americ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1600200"/>
            <a:ext cx="4175772" cy="4998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0208004"/>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Election of 1908 </a:t>
            </a:r>
            <a:endParaRPr lang="en-US" dirty="0"/>
          </a:p>
        </p:txBody>
      </p:sp>
      <p:sp>
        <p:nvSpPr>
          <p:cNvPr id="3" name="Content Placeholder 2"/>
          <p:cNvSpPr>
            <a:spLocks noGrp="1"/>
          </p:cNvSpPr>
          <p:nvPr>
            <p:ph sz="half" idx="1"/>
          </p:nvPr>
        </p:nvSpPr>
        <p:spPr/>
        <p:txBody>
          <a:bodyPr/>
          <a:lstStyle/>
          <a:p>
            <a:r>
              <a:rPr lang="en-US" dirty="0" smtClean="0"/>
              <a:t>Rep. William H. Taft defeats D. William Jennings Bryan </a:t>
            </a:r>
          </a:p>
        </p:txBody>
      </p:sp>
      <p:sp>
        <p:nvSpPr>
          <p:cNvPr id="4" name="Content Placeholder 3"/>
          <p:cNvSpPr>
            <a:spLocks noGrp="1"/>
          </p:cNvSpPr>
          <p:nvPr>
            <p:ph sz="half" idx="2"/>
          </p:nvPr>
        </p:nvSpPr>
        <p:spPr>
          <a:xfrm>
            <a:off x="6096000" y="5943600"/>
            <a:ext cx="3352800" cy="792479"/>
          </a:xfrm>
        </p:spPr>
        <p:txBody>
          <a:bodyPr/>
          <a:lstStyle/>
          <a:p>
            <a:pPr marL="114300" indent="0">
              <a:buNone/>
            </a:pPr>
            <a:r>
              <a:rPr lang="en-US" dirty="0" smtClean="0"/>
              <a:t>Taft </a:t>
            </a:r>
            <a:endParaRPr lang="en-US" dirty="0"/>
          </a:p>
        </p:txBody>
      </p:sp>
      <p:pic>
        <p:nvPicPr>
          <p:cNvPr id="1026" name="Picture 2" descr="http://www.whitehouse.gov/sites/default/files/first-family/masthead_image/27wt_header_sm.jpg?1251138625">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0101" y="2819400"/>
            <a:ext cx="5127623" cy="2895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175926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Dollar Diplomacy </a:t>
            </a:r>
            <a:endParaRPr lang="en-US" dirty="0"/>
          </a:p>
        </p:txBody>
      </p:sp>
      <p:sp>
        <p:nvSpPr>
          <p:cNvPr id="3" name="Content Placeholder 2"/>
          <p:cNvSpPr>
            <a:spLocks noGrp="1"/>
          </p:cNvSpPr>
          <p:nvPr>
            <p:ph idx="1"/>
          </p:nvPr>
        </p:nvSpPr>
        <p:spPr/>
        <p:txBody>
          <a:bodyPr/>
          <a:lstStyle/>
          <a:p>
            <a:r>
              <a:rPr lang="en-US" b="1" i="1" dirty="0"/>
              <a:t>President Taft urged American banks and businesses to invest in Latin America</a:t>
            </a:r>
            <a:r>
              <a:rPr lang="en-US" b="1" i="1" dirty="0" smtClean="0"/>
              <a:t>.</a:t>
            </a:r>
          </a:p>
          <a:p>
            <a:r>
              <a:rPr lang="en-US" b="1" i="1" dirty="0" smtClean="0"/>
              <a:t> </a:t>
            </a:r>
            <a:r>
              <a:rPr lang="en-US" b="1" i="1" dirty="0"/>
              <a:t>He promised that the United States would step in if unrest threatened their investments</a:t>
            </a:r>
            <a:r>
              <a:rPr lang="en-US" b="1" i="1" dirty="0" smtClean="0"/>
              <a:t>.</a:t>
            </a:r>
          </a:p>
          <a:p>
            <a:endParaRPr lang="en-US" dirty="0"/>
          </a:p>
        </p:txBody>
      </p:sp>
    </p:spTree>
    <p:extLst>
      <p:ext uri="{BB962C8B-B14F-4D97-AF65-F5344CB8AC3E}">
        <p14:creationId xmlns:p14="http://schemas.microsoft.com/office/powerpoint/2010/main" val="157601993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Split in the Republican Party </a:t>
            </a:r>
            <a:endParaRPr lang="en-US" dirty="0"/>
          </a:p>
        </p:txBody>
      </p:sp>
      <p:sp>
        <p:nvSpPr>
          <p:cNvPr id="3" name="Content Placeholder 2"/>
          <p:cNvSpPr>
            <a:spLocks noGrp="1"/>
          </p:cNvSpPr>
          <p:nvPr>
            <p:ph idx="1"/>
          </p:nvPr>
        </p:nvSpPr>
        <p:spPr/>
        <p:txBody>
          <a:bodyPr/>
          <a:lstStyle/>
          <a:p>
            <a:r>
              <a:rPr lang="en-US" dirty="0" smtClean="0"/>
              <a:t>Taft-Roosevelt split </a:t>
            </a:r>
          </a:p>
          <a:p>
            <a:r>
              <a:rPr lang="en-US" dirty="0" smtClean="0"/>
              <a:t>Roosevelt did not like Taft's presidential choices so he ran for a 3</a:t>
            </a:r>
            <a:r>
              <a:rPr lang="en-US" baseline="30000" dirty="0" smtClean="0"/>
              <a:t>rd</a:t>
            </a:r>
            <a:r>
              <a:rPr lang="en-US" dirty="0" smtClean="0"/>
              <a:t> term</a:t>
            </a:r>
          </a:p>
          <a:p>
            <a:r>
              <a:rPr lang="en-US" dirty="0" smtClean="0"/>
              <a:t>Republicans nominate Taft </a:t>
            </a:r>
          </a:p>
          <a:p>
            <a:r>
              <a:rPr lang="en-US" dirty="0" smtClean="0"/>
              <a:t>Progressives leave party and create Bull-Moose Party and nominate Roosevelt </a:t>
            </a:r>
            <a:endParaRPr lang="en-US" dirty="0"/>
          </a:p>
        </p:txBody>
      </p:sp>
    </p:spTree>
    <p:extLst>
      <p:ext uri="{BB962C8B-B14F-4D97-AF65-F5344CB8AC3E}">
        <p14:creationId xmlns:p14="http://schemas.microsoft.com/office/powerpoint/2010/main" val="144907573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endParaRPr lang="en-US"/>
          </a:p>
        </p:txBody>
      </p:sp>
      <p:sp>
        <p:nvSpPr>
          <p:cNvPr id="10" name="Content Placeholder 9"/>
          <p:cNvSpPr>
            <a:spLocks noGrp="1"/>
          </p:cNvSpPr>
          <p:nvPr>
            <p:ph sz="half" idx="1"/>
          </p:nvPr>
        </p:nvSpPr>
        <p:spPr/>
        <p:txBody>
          <a:bodyPr/>
          <a:lstStyle/>
          <a:p>
            <a:r>
              <a:rPr lang="en-US" dirty="0" smtClean="0"/>
              <a:t>“It takes more than one bullet to kill a Bull-Moose!” </a:t>
            </a:r>
            <a:endParaRPr lang="en-US" dirty="0"/>
          </a:p>
        </p:txBody>
      </p:sp>
      <p:sp>
        <p:nvSpPr>
          <p:cNvPr id="11" name="Content Placeholder 10"/>
          <p:cNvSpPr>
            <a:spLocks noGrp="1"/>
          </p:cNvSpPr>
          <p:nvPr>
            <p:ph sz="half" idx="2"/>
          </p:nvPr>
        </p:nvSpPr>
        <p:spPr/>
        <p:txBody>
          <a:bodyPr/>
          <a:lstStyle/>
          <a:p>
            <a:endParaRPr lang="en-US"/>
          </a:p>
        </p:txBody>
      </p:sp>
      <p:pic>
        <p:nvPicPr>
          <p:cNvPr id="1026" name="Picture 2" descr="Teddy was a popular president throughout his two terms in offi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1742" y="2209800"/>
            <a:ext cx="4555435"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05700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Election of 1912 </a:t>
            </a:r>
            <a:endParaRPr lang="en-US" dirty="0"/>
          </a:p>
        </p:txBody>
      </p:sp>
      <p:sp>
        <p:nvSpPr>
          <p:cNvPr id="3" name="Content Placeholder 2"/>
          <p:cNvSpPr>
            <a:spLocks noGrp="1"/>
          </p:cNvSpPr>
          <p:nvPr>
            <p:ph sz="half" idx="1"/>
          </p:nvPr>
        </p:nvSpPr>
        <p:spPr/>
        <p:txBody>
          <a:bodyPr/>
          <a:lstStyle/>
          <a:p>
            <a:r>
              <a:rPr lang="en-US" dirty="0" smtClean="0"/>
              <a:t>Democrat Woodrow Wilson vs  Bull-Moose Roosevelt and Rep. Taft</a:t>
            </a:r>
          </a:p>
          <a:p>
            <a:r>
              <a:rPr lang="en-US" dirty="0" smtClean="0"/>
              <a:t>Wilson wins! (B/c of the Republican party split) </a:t>
            </a:r>
          </a:p>
          <a:p>
            <a:pPr marL="114300" indent="0">
              <a:buNone/>
            </a:pPr>
            <a:endParaRPr lang="en-US" dirty="0"/>
          </a:p>
        </p:txBody>
      </p:sp>
      <p:sp>
        <p:nvSpPr>
          <p:cNvPr id="4" name="Content Placeholder 3"/>
          <p:cNvSpPr>
            <a:spLocks noGrp="1"/>
          </p:cNvSpPr>
          <p:nvPr>
            <p:ph sz="half" idx="2"/>
          </p:nvPr>
        </p:nvSpPr>
        <p:spPr>
          <a:xfrm>
            <a:off x="6448097" y="5791200"/>
            <a:ext cx="2667000" cy="902208"/>
          </a:xfrm>
        </p:spPr>
        <p:txBody>
          <a:bodyPr/>
          <a:lstStyle/>
          <a:p>
            <a:r>
              <a:rPr lang="en-US" dirty="0" smtClean="0"/>
              <a:t>Wilson </a:t>
            </a:r>
            <a:endParaRPr lang="en-US" dirty="0"/>
          </a:p>
        </p:txBody>
      </p:sp>
      <p:pic>
        <p:nvPicPr>
          <p:cNvPr id="3074" name="Picture 2" descr="http://www.whitehouse.gov/sites/default/files/first-family/masthead_image/28ww_header_sm.jpg?1251138666">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124200"/>
            <a:ext cx="4286250" cy="2419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95497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Freedom”</a:t>
            </a:r>
            <a:endParaRPr lang="en-US" dirty="0"/>
          </a:p>
        </p:txBody>
      </p:sp>
      <p:sp>
        <p:nvSpPr>
          <p:cNvPr id="5" name="Content Placeholder 4"/>
          <p:cNvSpPr>
            <a:spLocks noGrp="1"/>
          </p:cNvSpPr>
          <p:nvPr>
            <p:ph idx="1"/>
          </p:nvPr>
        </p:nvSpPr>
        <p:spPr/>
        <p:txBody>
          <a:bodyPr>
            <a:normAutofit/>
          </a:bodyPr>
          <a:lstStyle/>
          <a:p>
            <a:r>
              <a:rPr lang="en-US" sz="2800" dirty="0" smtClean="0"/>
              <a:t>Wilsons 1912 campaign slogan </a:t>
            </a:r>
          </a:p>
          <a:p>
            <a:r>
              <a:rPr lang="en-US" sz="2800" dirty="0" smtClean="0"/>
              <a:t>Attacked the “triple wall of privilege”:</a:t>
            </a:r>
          </a:p>
          <a:p>
            <a:pPr lvl="1"/>
            <a:r>
              <a:rPr lang="en-US" sz="2400" dirty="0" smtClean="0"/>
              <a:t>Tariff- Reduced tariff rates to help farmers</a:t>
            </a:r>
          </a:p>
          <a:p>
            <a:pPr lvl="1"/>
            <a:r>
              <a:rPr lang="en-US" sz="2400" dirty="0" smtClean="0"/>
              <a:t>Banks- Helped reduce loans </a:t>
            </a:r>
          </a:p>
          <a:p>
            <a:pPr lvl="1"/>
            <a:r>
              <a:rPr lang="en-US" sz="2400" dirty="0" smtClean="0"/>
              <a:t>Trusts- Created Clayton Anti-Trust Act b/c he didn’t distinguish b/t good and bad trusts! </a:t>
            </a:r>
            <a:endParaRPr lang="en-US" sz="2400" dirty="0"/>
          </a:p>
        </p:txBody>
      </p:sp>
    </p:spTree>
    <p:extLst>
      <p:ext uri="{BB962C8B-B14F-4D97-AF65-F5344CB8AC3E}">
        <p14:creationId xmlns:p14="http://schemas.microsoft.com/office/powerpoint/2010/main" val="39848711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Election of 1916 </a:t>
            </a:r>
            <a:endParaRPr lang="en-US" dirty="0"/>
          </a:p>
        </p:txBody>
      </p:sp>
      <p:sp>
        <p:nvSpPr>
          <p:cNvPr id="6" name="Content Placeholder 5"/>
          <p:cNvSpPr>
            <a:spLocks noGrp="1"/>
          </p:cNvSpPr>
          <p:nvPr>
            <p:ph idx="1"/>
          </p:nvPr>
        </p:nvSpPr>
        <p:spPr/>
        <p:txBody>
          <a:bodyPr/>
          <a:lstStyle/>
          <a:p>
            <a:r>
              <a:rPr lang="en-US" dirty="0" smtClean="0"/>
              <a:t>Roosevelt refuses to run again and split the Rep. </a:t>
            </a:r>
            <a:r>
              <a:rPr lang="en-US" dirty="0" smtClean="0"/>
              <a:t>party</a:t>
            </a:r>
          </a:p>
          <a:p>
            <a:pPr lvl="1"/>
            <a:r>
              <a:rPr lang="en-US" dirty="0" smtClean="0"/>
              <a:t>“He kept us out of </a:t>
            </a:r>
            <a:r>
              <a:rPr lang="en-US" smtClean="0"/>
              <a:t>the war” </a:t>
            </a:r>
            <a:endParaRPr lang="en-US" dirty="0" smtClean="0"/>
          </a:p>
          <a:p>
            <a:r>
              <a:rPr lang="en-US" dirty="0" smtClean="0"/>
              <a:t>Wilson vs Rep. Charles Hughes</a:t>
            </a:r>
          </a:p>
          <a:p>
            <a:r>
              <a:rPr lang="en-US" dirty="0" smtClean="0"/>
              <a:t>Wilson wins based on his antiwar policies </a:t>
            </a:r>
            <a:endParaRPr lang="en-US" dirty="0"/>
          </a:p>
        </p:txBody>
      </p:sp>
    </p:spTree>
    <p:extLst>
      <p:ext uri="{BB962C8B-B14F-4D97-AF65-F5344CB8AC3E}">
        <p14:creationId xmlns:p14="http://schemas.microsoft.com/office/powerpoint/2010/main" val="1821098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World war One </a:t>
            </a:r>
            <a:endParaRPr lang="en-US" dirty="0"/>
          </a:p>
        </p:txBody>
      </p:sp>
      <p:sp>
        <p:nvSpPr>
          <p:cNvPr id="3" name="Text Placeholder 2"/>
          <p:cNvSpPr>
            <a:spLocks noGrp="1"/>
          </p:cNvSpPr>
          <p:nvPr>
            <p:ph type="body" idx="1"/>
          </p:nvPr>
        </p:nvSpPr>
        <p:spPr/>
        <p:txBody>
          <a:bodyPr/>
          <a:lstStyle/>
          <a:p>
            <a:r>
              <a:rPr lang="en-US" dirty="0" smtClean="0"/>
              <a:t>1914-1918</a:t>
            </a:r>
            <a:endParaRPr lang="en-US" dirty="0"/>
          </a:p>
        </p:txBody>
      </p:sp>
    </p:spTree>
    <p:extLst>
      <p:ext uri="{BB962C8B-B14F-4D97-AF65-F5344CB8AC3E}">
        <p14:creationId xmlns:p14="http://schemas.microsoft.com/office/powerpoint/2010/main" val="212452868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Causes of WWI</a:t>
            </a:r>
            <a:endParaRPr lang="en-US" dirty="0"/>
          </a:p>
        </p:txBody>
      </p:sp>
      <p:sp>
        <p:nvSpPr>
          <p:cNvPr id="5" name="Content Placeholder 4"/>
          <p:cNvSpPr>
            <a:spLocks noGrp="1"/>
          </p:cNvSpPr>
          <p:nvPr>
            <p:ph idx="1"/>
          </p:nvPr>
        </p:nvSpPr>
        <p:spPr/>
        <p:txBody>
          <a:bodyPr/>
          <a:lstStyle/>
          <a:p>
            <a:r>
              <a:rPr lang="en-US" dirty="0" smtClean="0"/>
              <a:t>MAIN</a:t>
            </a:r>
          </a:p>
          <a:p>
            <a:r>
              <a:rPr lang="en-US" dirty="0" smtClean="0"/>
              <a:t>Militarism</a:t>
            </a:r>
          </a:p>
          <a:p>
            <a:r>
              <a:rPr lang="en-US" dirty="0" smtClean="0"/>
              <a:t>Alliances</a:t>
            </a:r>
          </a:p>
          <a:p>
            <a:r>
              <a:rPr lang="en-US" dirty="0" smtClean="0"/>
              <a:t>Imperialism </a:t>
            </a:r>
          </a:p>
          <a:p>
            <a:r>
              <a:rPr lang="en-US" dirty="0" smtClean="0"/>
              <a:t>Nationalism </a:t>
            </a:r>
            <a:endParaRPr lang="en-US" dirty="0"/>
          </a:p>
        </p:txBody>
      </p:sp>
    </p:spTree>
    <p:extLst>
      <p:ext uri="{BB962C8B-B14F-4D97-AF65-F5344CB8AC3E}">
        <p14:creationId xmlns:p14="http://schemas.microsoft.com/office/powerpoint/2010/main" val="17087051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Causes of US Imperialism </a:t>
            </a:r>
            <a:endParaRPr lang="en-US" dirty="0"/>
          </a:p>
        </p:txBody>
      </p:sp>
      <p:sp>
        <p:nvSpPr>
          <p:cNvPr id="5" name="Content Placeholder 4"/>
          <p:cNvSpPr>
            <a:spLocks noGrp="1"/>
          </p:cNvSpPr>
          <p:nvPr>
            <p:ph idx="1"/>
          </p:nvPr>
        </p:nvSpPr>
        <p:spPr/>
        <p:txBody>
          <a:bodyPr/>
          <a:lstStyle/>
          <a:p>
            <a:r>
              <a:rPr lang="en-US" dirty="0" smtClean="0"/>
              <a:t>End of the frontier</a:t>
            </a:r>
          </a:p>
          <a:p>
            <a:r>
              <a:rPr lang="en-US" dirty="0" smtClean="0"/>
              <a:t>Foreign trade becomes increasingly important to American economy </a:t>
            </a:r>
          </a:p>
          <a:p>
            <a:pPr lvl="0"/>
            <a:r>
              <a:rPr lang="en-US" b="1" i="1" dirty="0"/>
              <a:t>Growth in international trade occurred from the late 1800s to World War I—the first era of a true “global economy.”</a:t>
            </a:r>
            <a:endParaRPr lang="en-US" dirty="0"/>
          </a:p>
          <a:p>
            <a:endParaRPr lang="en-US" dirty="0"/>
          </a:p>
        </p:txBody>
      </p:sp>
    </p:spTree>
    <p:extLst>
      <p:ext uri="{BB962C8B-B14F-4D97-AF65-F5344CB8AC3E}">
        <p14:creationId xmlns:p14="http://schemas.microsoft.com/office/powerpoint/2010/main" val="451728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Imperialism</a:t>
            </a:r>
            <a:endParaRPr lang="en-US" dirty="0"/>
          </a:p>
        </p:txBody>
      </p:sp>
      <p:sp>
        <p:nvSpPr>
          <p:cNvPr id="3" name="Content Placeholder 2"/>
          <p:cNvSpPr>
            <a:spLocks noGrp="1"/>
          </p:cNvSpPr>
          <p:nvPr>
            <p:ph idx="1"/>
          </p:nvPr>
        </p:nvSpPr>
        <p:spPr/>
        <p:txBody>
          <a:bodyPr/>
          <a:lstStyle/>
          <a:p>
            <a:r>
              <a:rPr lang="en-US" dirty="0"/>
              <a:t>European countries want power so they build empires. </a:t>
            </a:r>
            <a:endParaRPr lang="en-US" dirty="0" smtClean="0"/>
          </a:p>
          <a:p>
            <a:r>
              <a:rPr lang="en-US" dirty="0" smtClean="0"/>
              <a:t>Germany </a:t>
            </a:r>
            <a:r>
              <a:rPr lang="en-US" dirty="0"/>
              <a:t>felt denied land b/c she was the newcomer </a:t>
            </a:r>
            <a:endParaRPr lang="en-US" dirty="0" smtClean="0"/>
          </a:p>
          <a:p>
            <a:r>
              <a:rPr lang="en-US" dirty="0" smtClean="0"/>
              <a:t>Protecting imperial interests led to countries building larger armies and navies</a:t>
            </a:r>
            <a:endParaRPr lang="en-US" dirty="0"/>
          </a:p>
          <a:p>
            <a:endParaRPr lang="en-US" dirty="0"/>
          </a:p>
        </p:txBody>
      </p:sp>
      <p:pic>
        <p:nvPicPr>
          <p:cNvPr id="4" name="Picture 6" descr="Untitle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89500" y="4318000"/>
            <a:ext cx="36449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Untitle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318000"/>
            <a:ext cx="48895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83216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p:txBody>
          <a:bodyPr/>
          <a:lstStyle/>
          <a:p>
            <a:r>
              <a:rPr lang="en-US" altLang="en-US" sz="3600" b="1" dirty="0" smtClean="0">
                <a:solidFill>
                  <a:srgbClr val="FF0000"/>
                </a:solidFill>
                <a:ea typeface="ＭＳ Ｐゴシック" pitchFamily="34" charset="-128"/>
              </a:rPr>
              <a:t>Empires of the World</a:t>
            </a:r>
            <a:r>
              <a:rPr lang="en-US" altLang="en-US" dirty="0" smtClean="0">
                <a:solidFill>
                  <a:schemeClr val="bg1"/>
                </a:solidFill>
                <a:ea typeface="ＭＳ Ｐゴシック" pitchFamily="34" charset="-128"/>
              </a:rPr>
              <a:t>, 1914</a:t>
            </a:r>
            <a:endParaRPr lang="en-CA" altLang="en-US" dirty="0" smtClean="0">
              <a:solidFill>
                <a:schemeClr val="bg1"/>
              </a:solidFill>
              <a:ea typeface="ＭＳ Ｐゴシック" pitchFamily="34" charset="-128"/>
            </a:endParaRPr>
          </a:p>
        </p:txBody>
      </p:sp>
      <p:grpSp>
        <p:nvGrpSpPr>
          <p:cNvPr id="10243" name="Group 7"/>
          <p:cNvGrpSpPr>
            <a:grpSpLocks/>
          </p:cNvGrpSpPr>
          <p:nvPr/>
        </p:nvGrpSpPr>
        <p:grpSpPr bwMode="auto">
          <a:xfrm>
            <a:off x="0" y="1417638"/>
            <a:ext cx="9144000" cy="4716462"/>
            <a:chOff x="0" y="893"/>
            <a:chExt cx="5760" cy="2971"/>
          </a:xfrm>
        </p:grpSpPr>
        <p:pic>
          <p:nvPicPr>
            <p:cNvPr id="10244" name="Picture 5" descr="1914_map_colonisation"/>
            <p:cNvPicPr>
              <a:picLocks noChangeAspect="1" noChangeArrowheads="1"/>
            </p:cNvPicPr>
            <p:nvPr/>
          </p:nvPicPr>
          <p:blipFill>
            <a:blip r:embed="rId2">
              <a:extLst>
                <a:ext uri="{28A0092B-C50C-407E-A947-70E740481C1C}">
                  <a14:useLocalDpi xmlns:a14="http://schemas.microsoft.com/office/drawing/2010/main" val="0"/>
                </a:ext>
              </a:extLst>
            </a:blip>
            <a:srcRect l="5115" r="9756"/>
            <a:stretch>
              <a:fillRect/>
            </a:stretch>
          </p:blipFill>
          <p:spPr bwMode="auto">
            <a:xfrm>
              <a:off x="0" y="893"/>
              <a:ext cx="5760" cy="2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6" descr="1914_map_colonisation"/>
            <p:cNvPicPr>
              <a:picLocks noChangeAspect="1" noChangeArrowheads="1"/>
            </p:cNvPicPr>
            <p:nvPr/>
          </p:nvPicPr>
          <p:blipFill>
            <a:blip r:embed="rId2">
              <a:extLst>
                <a:ext uri="{28A0092B-C50C-407E-A947-70E740481C1C}">
                  <a14:useLocalDpi xmlns:a14="http://schemas.microsoft.com/office/drawing/2010/main" val="0"/>
                </a:ext>
              </a:extLst>
            </a:blip>
            <a:srcRect t="43788" r="85654"/>
            <a:stretch>
              <a:fillRect/>
            </a:stretch>
          </p:blipFill>
          <p:spPr bwMode="auto">
            <a:xfrm>
              <a:off x="0" y="2181"/>
              <a:ext cx="978" cy="1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39913203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Untitle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0"/>
            <a:ext cx="6591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580688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Alliances</a:t>
            </a:r>
            <a:endParaRPr lang="en-US" dirty="0"/>
          </a:p>
        </p:txBody>
      </p:sp>
      <p:sp>
        <p:nvSpPr>
          <p:cNvPr id="3" name="Content Placeholder 2"/>
          <p:cNvSpPr>
            <a:spLocks noGrp="1"/>
          </p:cNvSpPr>
          <p:nvPr>
            <p:ph idx="1"/>
          </p:nvPr>
        </p:nvSpPr>
        <p:spPr/>
        <p:txBody>
          <a:bodyPr>
            <a:normAutofit lnSpcReduction="10000"/>
          </a:bodyPr>
          <a:lstStyle/>
          <a:p>
            <a:r>
              <a:rPr lang="en-US" altLang="en-US" dirty="0">
                <a:ea typeface="ＭＳ Ｐゴシック" pitchFamily="34" charset="-128"/>
              </a:rPr>
              <a:t>European powers feared attack from their rivals in Europe</a:t>
            </a:r>
          </a:p>
          <a:p>
            <a:r>
              <a:rPr lang="en-US" altLang="en-US" dirty="0">
                <a:ea typeface="ＭＳ Ｐゴシック" pitchFamily="34" charset="-128"/>
              </a:rPr>
              <a:t>To protect themselves they formed military alliances – agreements to cooperate</a:t>
            </a:r>
          </a:p>
          <a:p>
            <a:r>
              <a:rPr lang="en-US" altLang="en-US" dirty="0">
                <a:ea typeface="ＭＳ Ｐゴシック" pitchFamily="34" charset="-128"/>
              </a:rPr>
              <a:t>Britain, France and Russia were allies in the Triple Entente</a:t>
            </a:r>
          </a:p>
          <a:p>
            <a:r>
              <a:rPr lang="en-US" altLang="en-US" dirty="0">
                <a:ea typeface="ＭＳ Ｐゴシック" pitchFamily="34" charset="-128"/>
              </a:rPr>
              <a:t>Germany, Austria-Hungary and Italy formed the Triple Alliance</a:t>
            </a:r>
          </a:p>
          <a:p>
            <a:r>
              <a:rPr lang="en-US" altLang="en-US" dirty="0">
                <a:ea typeface="ＭＳ Ｐゴシック" pitchFamily="34" charset="-128"/>
              </a:rPr>
              <a:t>Members of both alliances agreed that an attack on one ally would be treated as an attack on them all!</a:t>
            </a:r>
          </a:p>
          <a:p>
            <a:endParaRPr lang="en-US" dirty="0"/>
          </a:p>
        </p:txBody>
      </p:sp>
    </p:spTree>
    <p:extLst>
      <p:ext uri="{BB962C8B-B14F-4D97-AF65-F5344CB8AC3E}">
        <p14:creationId xmlns:p14="http://schemas.microsoft.com/office/powerpoint/2010/main" val="23565548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Content Placeholder 2"/>
          <p:cNvSpPr>
            <a:spLocks noGrp="1"/>
          </p:cNvSpPr>
          <p:nvPr>
            <p:ph idx="1"/>
          </p:nvPr>
        </p:nvSpPr>
        <p:spPr>
          <a:xfrm>
            <a:off x="228600" y="1143000"/>
            <a:ext cx="3352800" cy="4953000"/>
          </a:xfrm>
        </p:spPr>
        <p:txBody>
          <a:bodyPr/>
          <a:lstStyle/>
          <a:p>
            <a:pPr eaLnBrk="1" hangingPunct="1"/>
            <a:r>
              <a:rPr lang="en-US" altLang="en-US" smtClean="0">
                <a:ea typeface="ＭＳ Ｐゴシック" pitchFamily="34" charset="-128"/>
              </a:rPr>
              <a:t>1914, Russian poster that reads </a:t>
            </a:r>
            <a:r>
              <a:rPr lang="ja-JP" altLang="en-US" smtClean="0">
                <a:ea typeface="ＭＳ Ｐゴシック" pitchFamily="34" charset="-128"/>
              </a:rPr>
              <a:t>“</a:t>
            </a:r>
            <a:r>
              <a:rPr lang="en-US" altLang="ja-JP" smtClean="0">
                <a:ea typeface="ＭＳ Ｐゴシック" pitchFamily="34" charset="-128"/>
              </a:rPr>
              <a:t>agreement</a:t>
            </a:r>
            <a:r>
              <a:rPr lang="ja-JP" altLang="en-US" smtClean="0">
                <a:ea typeface="ＭＳ Ｐゴシック" pitchFamily="34" charset="-128"/>
              </a:rPr>
              <a:t>”</a:t>
            </a:r>
            <a:endParaRPr lang="en-US" altLang="ja-JP" smtClean="0">
              <a:ea typeface="ＭＳ Ｐゴシック" pitchFamily="34" charset="-128"/>
            </a:endParaRPr>
          </a:p>
          <a:p>
            <a:pPr eaLnBrk="1" hangingPunct="1"/>
            <a:r>
              <a:rPr lang="en-US" altLang="en-US" smtClean="0">
                <a:ea typeface="ＭＳ Ｐゴシック" pitchFamily="34" charset="-128"/>
              </a:rPr>
              <a:t>Britain (left) and France (right) look to Mother Russia to lead them in the coming war</a:t>
            </a:r>
          </a:p>
        </p:txBody>
      </p:sp>
      <p:pic>
        <p:nvPicPr>
          <p:cNvPr id="17411" name="Picture 3" descr="Untitle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228600"/>
            <a:ext cx="5105400" cy="63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291601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5" descr="Untitle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90600"/>
            <a:ext cx="8229600"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itle 1"/>
          <p:cNvSpPr>
            <a:spLocks noGrp="1"/>
          </p:cNvSpPr>
          <p:nvPr>
            <p:ph type="title"/>
          </p:nvPr>
        </p:nvSpPr>
        <p:spPr>
          <a:xfrm>
            <a:off x="457200" y="274638"/>
            <a:ext cx="8229600" cy="715962"/>
          </a:xfrm>
        </p:spPr>
        <p:txBody>
          <a:bodyPr/>
          <a:lstStyle/>
          <a:p>
            <a:pPr eaLnBrk="1" hangingPunct="1"/>
            <a:r>
              <a:rPr lang="en-US" altLang="en-US" sz="4000" smtClean="0">
                <a:ea typeface="ＭＳ Ｐゴシック" pitchFamily="34" charset="-128"/>
              </a:rPr>
              <a:t>European Alliances, 1914</a:t>
            </a:r>
          </a:p>
        </p:txBody>
      </p:sp>
      <p:sp>
        <p:nvSpPr>
          <p:cNvPr id="5" name="TextBox 4"/>
          <p:cNvSpPr txBox="1">
            <a:spLocks noChangeArrowheads="1"/>
          </p:cNvSpPr>
          <p:nvPr/>
        </p:nvSpPr>
        <p:spPr bwMode="auto">
          <a:xfrm>
            <a:off x="555625" y="5676900"/>
            <a:ext cx="2720975" cy="800100"/>
          </a:xfrm>
          <a:prstGeom prst="rect">
            <a:avLst/>
          </a:prstGeom>
          <a:solidFill>
            <a:schemeClr val="tx1"/>
          </a:solidFill>
          <a:ln w="9525">
            <a:solidFill>
              <a:schemeClr val="bg1"/>
            </a:solidFill>
            <a:miter lim="800000"/>
            <a:headEnd/>
            <a:tailEnd/>
          </a:ln>
          <a:effectLst>
            <a:outerShdw blurRad="50800" dist="38100" dir="2700000" algn="tl" rotWithShape="0">
              <a:srgbClr val="808080">
                <a:alpha val="42999"/>
              </a:srgbClr>
            </a:outerShdw>
          </a:effec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en-US" altLang="en-US" sz="2300" smtClean="0">
                <a:solidFill>
                  <a:srgbClr val="000000"/>
                </a:solidFill>
                <a:latin typeface="Calibri" pitchFamily="34" charset="0"/>
              </a:rPr>
              <a:t>Triple Alliance – Red</a:t>
            </a:r>
          </a:p>
          <a:p>
            <a:pPr eaLnBrk="1" hangingPunct="1">
              <a:defRPr/>
            </a:pPr>
            <a:r>
              <a:rPr lang="en-US" altLang="en-US" sz="2300" smtClean="0">
                <a:solidFill>
                  <a:srgbClr val="000000"/>
                </a:solidFill>
                <a:latin typeface="Calibri" pitchFamily="34" charset="0"/>
              </a:rPr>
              <a:t>Triple Entente – Grey</a:t>
            </a:r>
          </a:p>
        </p:txBody>
      </p:sp>
    </p:spTree>
    <p:extLst>
      <p:ext uri="{BB962C8B-B14F-4D97-AF65-F5344CB8AC3E}">
        <p14:creationId xmlns:p14="http://schemas.microsoft.com/office/powerpoint/2010/main" val="261584863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Militarism </a:t>
            </a:r>
            <a:endParaRPr lang="en-US" dirty="0"/>
          </a:p>
        </p:txBody>
      </p:sp>
      <p:pic>
        <p:nvPicPr>
          <p:cNvPr id="4" name="Picture 5" descr="Untitled.jpg"/>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861366" y="1719263"/>
            <a:ext cx="3166767" cy="44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4"/>
          <p:cNvSpPr>
            <a:spLocks noGrp="1"/>
          </p:cNvSpPr>
          <p:nvPr>
            <p:ph sz="half" idx="2"/>
          </p:nvPr>
        </p:nvSpPr>
        <p:spPr/>
        <p:txBody>
          <a:bodyPr/>
          <a:lstStyle/>
          <a:p>
            <a:r>
              <a:rPr lang="en-US" dirty="0" smtClean="0"/>
              <a:t>Military very important part of countries strength! </a:t>
            </a:r>
          </a:p>
          <a:p>
            <a:r>
              <a:rPr lang="en-US" dirty="0" smtClean="0"/>
              <a:t>European powers feared their neighbors so they began to strengthen their militaries </a:t>
            </a:r>
            <a:endParaRPr lang="en-US" dirty="0"/>
          </a:p>
        </p:txBody>
      </p:sp>
    </p:spTree>
    <p:extLst>
      <p:ext uri="{BB962C8B-B14F-4D97-AF65-F5344CB8AC3E}">
        <p14:creationId xmlns:p14="http://schemas.microsoft.com/office/powerpoint/2010/main" val="52547877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Nationalism </a:t>
            </a:r>
            <a:endParaRPr lang="en-US" dirty="0"/>
          </a:p>
        </p:txBody>
      </p:sp>
      <p:sp>
        <p:nvSpPr>
          <p:cNvPr id="3" name="Content Placeholder 2"/>
          <p:cNvSpPr>
            <a:spLocks noGrp="1"/>
          </p:cNvSpPr>
          <p:nvPr>
            <p:ph sz="half" idx="1"/>
          </p:nvPr>
        </p:nvSpPr>
        <p:spPr/>
        <p:txBody>
          <a:bodyPr>
            <a:normAutofit lnSpcReduction="10000"/>
          </a:bodyPr>
          <a:lstStyle/>
          <a:p>
            <a:r>
              <a:rPr lang="en-US" dirty="0" smtClean="0"/>
              <a:t>Your country is superior to all others!</a:t>
            </a:r>
          </a:p>
          <a:p>
            <a:r>
              <a:rPr lang="en-US" dirty="0" smtClean="0"/>
              <a:t>Fighting to defend country is NOBLE </a:t>
            </a:r>
          </a:p>
          <a:p>
            <a:r>
              <a:rPr lang="en-US" dirty="0" smtClean="0"/>
              <a:t>Serbia wanted to take over Bosnia-</a:t>
            </a:r>
            <a:r>
              <a:rPr lang="en-US" dirty="0" err="1" smtClean="0"/>
              <a:t>Herzeogivna</a:t>
            </a:r>
            <a:r>
              <a:rPr lang="en-US" dirty="0"/>
              <a:t> </a:t>
            </a:r>
            <a:r>
              <a:rPr lang="en-US" dirty="0" smtClean="0"/>
              <a:t>(which was part of Austria-Hungary) </a:t>
            </a:r>
            <a:endParaRPr lang="en-US" dirty="0"/>
          </a:p>
        </p:txBody>
      </p:sp>
      <p:sp>
        <p:nvSpPr>
          <p:cNvPr id="4" name="Content Placeholder 3"/>
          <p:cNvSpPr>
            <a:spLocks noGrp="1"/>
          </p:cNvSpPr>
          <p:nvPr>
            <p:ph sz="half" idx="2"/>
          </p:nvPr>
        </p:nvSpPr>
        <p:spPr/>
        <p:txBody>
          <a:bodyPr>
            <a:normAutofit lnSpcReduction="10000"/>
          </a:bodyPr>
          <a:lstStyle/>
          <a:p>
            <a:endParaRPr lang="en-US"/>
          </a:p>
        </p:txBody>
      </p:sp>
      <p:pic>
        <p:nvPicPr>
          <p:cNvPr id="5" name="Picture 4" descr="Picture 4.png"/>
          <p:cNvPicPr>
            <a:picLocks noChangeAspect="1"/>
          </p:cNvPicPr>
          <p:nvPr/>
        </p:nvPicPr>
        <p:blipFill>
          <a:blip r:embed="rId2"/>
          <a:stretch>
            <a:fillRect/>
          </a:stretch>
        </p:blipFill>
        <p:spPr>
          <a:xfrm rot="21163481">
            <a:off x="5574087" y="1560401"/>
            <a:ext cx="3280619" cy="47005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9921427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457200" y="274638"/>
            <a:ext cx="8229600" cy="792162"/>
          </a:xfrm>
        </p:spPr>
        <p:txBody>
          <a:bodyPr/>
          <a:lstStyle/>
          <a:p>
            <a:pPr eaLnBrk="1" hangingPunct="1"/>
            <a:r>
              <a:rPr lang="en-US" altLang="en-US" smtClean="0">
                <a:ea typeface="ＭＳ Ｐゴシック" pitchFamily="34" charset="-128"/>
              </a:rPr>
              <a:t>Serbia feeling the squeeze!</a:t>
            </a:r>
          </a:p>
        </p:txBody>
      </p:sp>
      <p:pic>
        <p:nvPicPr>
          <p:cNvPr id="24579" name="Picture 3" descr="Picture 6.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066800"/>
            <a:ext cx="9144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845754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Assassination </a:t>
            </a:r>
            <a:endParaRPr lang="en-US" dirty="0"/>
          </a:p>
        </p:txBody>
      </p:sp>
      <p:sp>
        <p:nvSpPr>
          <p:cNvPr id="3" name="Content Placeholder 2"/>
          <p:cNvSpPr>
            <a:spLocks noGrp="1"/>
          </p:cNvSpPr>
          <p:nvPr>
            <p:ph sz="half" idx="1"/>
          </p:nvPr>
        </p:nvSpPr>
        <p:spPr/>
        <p:txBody>
          <a:bodyPr/>
          <a:lstStyle/>
          <a:p>
            <a:r>
              <a:rPr lang="en-US" dirty="0" smtClean="0"/>
              <a:t>“The Spark”</a:t>
            </a:r>
          </a:p>
          <a:p>
            <a:r>
              <a:rPr lang="en-US" dirty="0"/>
              <a:t>Archduke Ferdinand is assassinated by Serbian nationalist </a:t>
            </a:r>
            <a:r>
              <a:rPr lang="en-US" dirty="0" err="1"/>
              <a:t>Gavrilo</a:t>
            </a:r>
            <a:r>
              <a:rPr lang="en-US" dirty="0"/>
              <a:t> </a:t>
            </a:r>
            <a:r>
              <a:rPr lang="en-US" dirty="0" err="1"/>
              <a:t>Princip</a:t>
            </a:r>
            <a:r>
              <a:rPr lang="en-US" dirty="0"/>
              <a:t> </a:t>
            </a:r>
          </a:p>
          <a:p>
            <a:endParaRPr lang="en-US" dirty="0" smtClean="0"/>
          </a:p>
          <a:p>
            <a:endParaRPr lang="en-US" dirty="0"/>
          </a:p>
        </p:txBody>
      </p:sp>
      <p:sp>
        <p:nvSpPr>
          <p:cNvPr id="4" name="Content Placeholder 3"/>
          <p:cNvSpPr>
            <a:spLocks noGrp="1"/>
          </p:cNvSpPr>
          <p:nvPr>
            <p:ph sz="half" idx="2"/>
          </p:nvPr>
        </p:nvSpPr>
        <p:spPr/>
        <p:txBody>
          <a:bodyPr/>
          <a:lstStyle/>
          <a:p>
            <a:endParaRPr lang="en-US"/>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1295400"/>
            <a:ext cx="3401291" cy="5200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95906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Con’t</a:t>
            </a:r>
            <a:endParaRPr lang="en-US" dirty="0"/>
          </a:p>
        </p:txBody>
      </p:sp>
      <p:sp>
        <p:nvSpPr>
          <p:cNvPr id="3" name="Content Placeholder 2"/>
          <p:cNvSpPr>
            <a:spLocks noGrp="1"/>
          </p:cNvSpPr>
          <p:nvPr>
            <p:ph idx="1"/>
          </p:nvPr>
        </p:nvSpPr>
        <p:spPr/>
        <p:txBody>
          <a:bodyPr/>
          <a:lstStyle/>
          <a:p>
            <a:r>
              <a:rPr lang="en-US" dirty="0" smtClean="0"/>
              <a:t>Desire to compete with Europe for overseas Empires</a:t>
            </a:r>
          </a:p>
          <a:p>
            <a:r>
              <a:rPr lang="en-US" dirty="0" smtClean="0"/>
              <a:t>Proponent of US expansion:</a:t>
            </a:r>
          </a:p>
          <a:p>
            <a:pPr lvl="1"/>
            <a:r>
              <a:rPr lang="en-US" dirty="0" smtClean="0"/>
              <a:t>Theodore Roosevelt</a:t>
            </a:r>
            <a:endParaRPr lang="en-US" dirty="0"/>
          </a:p>
        </p:txBody>
      </p:sp>
    </p:spTree>
    <p:extLst>
      <p:ext uri="{BB962C8B-B14F-4D97-AF65-F5344CB8AC3E}">
        <p14:creationId xmlns:p14="http://schemas.microsoft.com/office/powerpoint/2010/main" val="2788349761"/>
      </p:ext>
    </p:extLst>
  </p:cSld>
  <p:clrMapOvr>
    <a:masterClrMapping/>
  </p:clrMapOvr>
  <p:transition spd="slow">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The Great War Rages in Europe </a:t>
            </a:r>
            <a:endParaRPr lang="en-US" dirty="0"/>
          </a:p>
        </p:txBody>
      </p:sp>
      <p:sp>
        <p:nvSpPr>
          <p:cNvPr id="5" name="Content Placeholder 4"/>
          <p:cNvSpPr>
            <a:spLocks noGrp="1"/>
          </p:cNvSpPr>
          <p:nvPr>
            <p:ph idx="1"/>
          </p:nvPr>
        </p:nvSpPr>
        <p:spPr/>
        <p:txBody>
          <a:bodyPr>
            <a:normAutofit/>
          </a:bodyPr>
          <a:lstStyle/>
          <a:p>
            <a:r>
              <a:rPr lang="en-US" sz="2800" dirty="0" smtClean="0"/>
              <a:t>Austria wants investigators to look at evidence and Serbia says “NO” because its backed by Russia </a:t>
            </a:r>
          </a:p>
          <a:p>
            <a:r>
              <a:rPr lang="en-US" altLang="en-US" sz="2800" dirty="0">
                <a:ea typeface="ＭＳ Ｐゴシック" pitchFamily="34" charset="-128"/>
              </a:rPr>
              <a:t>Austria-Hungary used the assassination as an </a:t>
            </a:r>
            <a:r>
              <a:rPr lang="en-US" altLang="en-US" sz="2800" u="sng" dirty="0">
                <a:ea typeface="ＭＳ Ｐゴシック" pitchFamily="34" charset="-128"/>
              </a:rPr>
              <a:t>excuse</a:t>
            </a:r>
            <a:r>
              <a:rPr lang="en-US" altLang="en-US" sz="2800" dirty="0">
                <a:ea typeface="ＭＳ Ｐゴシック" pitchFamily="34" charset="-128"/>
              </a:rPr>
              <a:t> to invade Serbia</a:t>
            </a:r>
          </a:p>
          <a:p>
            <a:endParaRPr lang="en-US" dirty="0" smtClean="0"/>
          </a:p>
        </p:txBody>
      </p:sp>
    </p:spTree>
    <p:extLst>
      <p:ext uri="{BB962C8B-B14F-4D97-AF65-F5344CB8AC3E}">
        <p14:creationId xmlns:p14="http://schemas.microsoft.com/office/powerpoint/2010/main" val="371908416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123825" y="217488"/>
            <a:ext cx="5562600" cy="1143000"/>
          </a:xfrm>
        </p:spPr>
        <p:txBody>
          <a:bodyPr>
            <a:normAutofit fontScale="90000"/>
          </a:bodyPr>
          <a:lstStyle/>
          <a:p>
            <a:pPr eaLnBrk="1" hangingPunct="1"/>
            <a:r>
              <a:rPr lang="en-US" altLang="en-US" sz="3600" smtClean="0">
                <a:ea typeface="ＭＳ Ｐゴシック" pitchFamily="34" charset="-128"/>
              </a:rPr>
              <a:t>The Dominoes Begin to Fall…</a:t>
            </a:r>
          </a:p>
        </p:txBody>
      </p:sp>
      <p:sp>
        <p:nvSpPr>
          <p:cNvPr id="38914" name="Content Placeholder 2"/>
          <p:cNvSpPr>
            <a:spLocks noGrp="1"/>
          </p:cNvSpPr>
          <p:nvPr>
            <p:ph idx="1"/>
          </p:nvPr>
        </p:nvSpPr>
        <p:spPr/>
        <p:txBody>
          <a:bodyPr/>
          <a:lstStyle/>
          <a:p>
            <a:pPr marL="514350" indent="-514350" eaLnBrk="1" hangingPunct="1">
              <a:lnSpc>
                <a:spcPct val="90000"/>
              </a:lnSpc>
              <a:buFont typeface="Calibri" pitchFamily="34" charset="0"/>
              <a:buAutoNum type="arabicPeriod"/>
            </a:pPr>
            <a:r>
              <a:rPr lang="en-US" altLang="en-US" dirty="0" smtClean="0">
                <a:ea typeface="ＭＳ Ｐゴシック" pitchFamily="34" charset="-128"/>
              </a:rPr>
              <a:t>When Austria-Hungary invaded Serbia</a:t>
            </a:r>
          </a:p>
          <a:p>
            <a:pPr marL="514350" indent="-514350" eaLnBrk="1" hangingPunct="1">
              <a:lnSpc>
                <a:spcPct val="90000"/>
              </a:lnSpc>
              <a:buFont typeface="Calibri" pitchFamily="34" charset="0"/>
              <a:buAutoNum type="arabicPeriod"/>
            </a:pPr>
            <a:r>
              <a:rPr lang="en-US" altLang="en-US" u="sng" dirty="0" smtClean="0">
                <a:ea typeface="ＭＳ Ｐゴシック" pitchFamily="34" charset="-128"/>
              </a:rPr>
              <a:t>Russia</a:t>
            </a:r>
            <a:r>
              <a:rPr lang="en-US" altLang="en-US" dirty="0" smtClean="0">
                <a:ea typeface="ＭＳ Ｐゴシック" pitchFamily="34" charset="-128"/>
              </a:rPr>
              <a:t> honored an agreement with Serbia and </a:t>
            </a:r>
            <a:r>
              <a:rPr lang="en-US" altLang="en-US" u="sng" dirty="0" smtClean="0">
                <a:ea typeface="ＭＳ Ｐゴシック" pitchFamily="34" charset="-128"/>
              </a:rPr>
              <a:t>came to their defense</a:t>
            </a:r>
            <a:r>
              <a:rPr lang="en-US" altLang="en-US" dirty="0" smtClean="0">
                <a:ea typeface="ＭＳ Ｐゴシック" pitchFamily="34" charset="-128"/>
              </a:rPr>
              <a:t> </a:t>
            </a:r>
          </a:p>
          <a:p>
            <a:pPr marL="514350" indent="-514350" eaLnBrk="1" hangingPunct="1">
              <a:lnSpc>
                <a:spcPct val="90000"/>
              </a:lnSpc>
              <a:buFont typeface="Calibri" pitchFamily="34" charset="0"/>
              <a:buAutoNum type="arabicPeriod"/>
            </a:pPr>
            <a:r>
              <a:rPr lang="en-US" altLang="en-US" u="sng" dirty="0" smtClean="0">
                <a:ea typeface="ＭＳ Ｐゴシック" pitchFamily="34" charset="-128"/>
              </a:rPr>
              <a:t>Germany</a:t>
            </a:r>
            <a:r>
              <a:rPr lang="en-US" altLang="en-US" dirty="0" smtClean="0">
                <a:ea typeface="ＭＳ Ｐゴシック" pitchFamily="34" charset="-128"/>
              </a:rPr>
              <a:t> then backed its ally, </a:t>
            </a:r>
            <a:r>
              <a:rPr lang="en-US" altLang="en-US" u="sng" dirty="0" smtClean="0">
                <a:ea typeface="ＭＳ Ｐゴシック" pitchFamily="34" charset="-128"/>
              </a:rPr>
              <a:t>Austria-Hungary</a:t>
            </a:r>
          </a:p>
          <a:p>
            <a:pPr marL="811530" lvl="1" indent="-514350">
              <a:lnSpc>
                <a:spcPct val="90000"/>
              </a:lnSpc>
              <a:buFont typeface="Calibri" pitchFamily="34" charset="0"/>
              <a:buAutoNum type="arabicPeriod"/>
            </a:pPr>
            <a:r>
              <a:rPr lang="en-US" altLang="en-US" dirty="0" smtClean="0">
                <a:ea typeface="ＭＳ Ｐゴシック" pitchFamily="34" charset="-128"/>
              </a:rPr>
              <a:t>Attacks France with Schlieffen Plan </a:t>
            </a:r>
          </a:p>
          <a:p>
            <a:pPr marL="514350" indent="-514350" eaLnBrk="1" hangingPunct="1">
              <a:lnSpc>
                <a:spcPct val="90000"/>
              </a:lnSpc>
              <a:buFont typeface="Calibri" pitchFamily="34" charset="0"/>
              <a:buAutoNum type="arabicPeriod"/>
            </a:pPr>
            <a:r>
              <a:rPr lang="en-US" altLang="en-US" dirty="0" smtClean="0">
                <a:ea typeface="ＭＳ Ｐゴシック" pitchFamily="34" charset="-128"/>
              </a:rPr>
              <a:t>While </a:t>
            </a:r>
            <a:r>
              <a:rPr lang="en-US" altLang="en-US" u="sng" dirty="0" smtClean="0">
                <a:ea typeface="ＭＳ Ｐゴシック" pitchFamily="34" charset="-128"/>
              </a:rPr>
              <a:t>Britain and France</a:t>
            </a:r>
            <a:r>
              <a:rPr lang="en-US" altLang="en-US" dirty="0" smtClean="0">
                <a:ea typeface="ＭＳ Ｐゴシック" pitchFamily="34" charset="-128"/>
              </a:rPr>
              <a:t> backed their ally,</a:t>
            </a:r>
            <a:r>
              <a:rPr lang="en-US" altLang="en-US" u="sng" dirty="0" smtClean="0">
                <a:ea typeface="ＭＳ Ｐゴシック" pitchFamily="34" charset="-128"/>
              </a:rPr>
              <a:t> Russia</a:t>
            </a:r>
          </a:p>
          <a:p>
            <a:pPr marL="514350" indent="-514350" eaLnBrk="1" hangingPunct="1">
              <a:lnSpc>
                <a:spcPct val="90000"/>
              </a:lnSpc>
              <a:buFont typeface="Calibri" pitchFamily="34" charset="0"/>
              <a:buAutoNum type="arabicPeriod"/>
            </a:pPr>
            <a:r>
              <a:rPr lang="en-US" altLang="en-US" u="sng" dirty="0" smtClean="0">
                <a:ea typeface="ＭＳ Ｐゴシック" pitchFamily="34" charset="-128"/>
              </a:rPr>
              <a:t>Just over a month</a:t>
            </a:r>
            <a:r>
              <a:rPr lang="en-US" altLang="en-US" dirty="0" smtClean="0">
                <a:ea typeface="ＭＳ Ｐゴシック" pitchFamily="34" charset="-128"/>
              </a:rPr>
              <a:t> after the assassination all of Europe was at war</a:t>
            </a:r>
          </a:p>
          <a:p>
            <a:pPr marL="514350" indent="-514350" eaLnBrk="1" hangingPunct="1">
              <a:lnSpc>
                <a:spcPct val="90000"/>
              </a:lnSpc>
              <a:buFont typeface="Calibri" pitchFamily="34" charset="0"/>
              <a:buAutoNum type="arabicPeriod"/>
            </a:pPr>
            <a:r>
              <a:rPr lang="en-US" altLang="en-US" dirty="0" smtClean="0">
                <a:ea typeface="ＭＳ Ｐゴシック" pitchFamily="34" charset="-128"/>
              </a:rPr>
              <a:t>(Italy is lured to side of allies in 1915) </a:t>
            </a:r>
          </a:p>
        </p:txBody>
      </p:sp>
      <p:pic>
        <p:nvPicPr>
          <p:cNvPr id="4" name="Picture 3" descr="88300985.jpg"/>
          <p:cNvPicPr>
            <a:picLocks noChangeAspect="1"/>
          </p:cNvPicPr>
          <p:nvPr/>
        </p:nvPicPr>
        <p:blipFill>
          <a:blip r:embed="rId2"/>
          <a:srcRect t="54378"/>
          <a:stretch>
            <a:fillRect/>
          </a:stretch>
        </p:blipFill>
        <p:spPr>
          <a:xfrm>
            <a:off x="5686425" y="218032"/>
            <a:ext cx="3000375" cy="13821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731679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8914">
                                            <p:txEl>
                                              <p:pRg st="0" end="0"/>
                                            </p:txEl>
                                          </p:spTgt>
                                        </p:tgtEl>
                                        <p:attrNameLst>
                                          <p:attrName>style.visibility</p:attrName>
                                        </p:attrNameLst>
                                      </p:cBhvr>
                                      <p:to>
                                        <p:strVal val="visible"/>
                                      </p:to>
                                    </p:set>
                                    <p:animEffect transition="in" filter="blinds(horizontal)">
                                      <p:cBhvr>
                                        <p:cTn id="7" dur="500"/>
                                        <p:tgtEl>
                                          <p:spTgt spid="3891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8914">
                                            <p:txEl>
                                              <p:pRg st="1" end="1"/>
                                            </p:txEl>
                                          </p:spTgt>
                                        </p:tgtEl>
                                        <p:attrNameLst>
                                          <p:attrName>style.visibility</p:attrName>
                                        </p:attrNameLst>
                                      </p:cBhvr>
                                      <p:to>
                                        <p:strVal val="visible"/>
                                      </p:to>
                                    </p:set>
                                    <p:animEffect transition="in" filter="blinds(horizontal)">
                                      <p:cBhvr>
                                        <p:cTn id="12" dur="500"/>
                                        <p:tgtEl>
                                          <p:spTgt spid="3891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38914">
                                            <p:txEl>
                                              <p:pRg st="2" end="2"/>
                                            </p:txEl>
                                          </p:spTgt>
                                        </p:tgtEl>
                                        <p:attrNameLst>
                                          <p:attrName>style.visibility</p:attrName>
                                        </p:attrNameLst>
                                      </p:cBhvr>
                                      <p:to>
                                        <p:strVal val="visible"/>
                                      </p:to>
                                    </p:set>
                                    <p:animEffect transition="in" filter="blinds(horizontal)">
                                      <p:cBhvr>
                                        <p:cTn id="17" dur="500"/>
                                        <p:tgtEl>
                                          <p:spTgt spid="389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8914">
                                            <p:txEl>
                                              <p:pRg st="3" end="3"/>
                                            </p:txEl>
                                          </p:spTgt>
                                        </p:tgtEl>
                                        <p:attrNameLst>
                                          <p:attrName>style.visibility</p:attrName>
                                        </p:attrNameLst>
                                      </p:cBhvr>
                                      <p:to>
                                        <p:strVal val="visible"/>
                                      </p:to>
                                    </p:set>
                                    <p:animEffect transition="in" filter="blinds(horizontal)">
                                      <p:cBhvr>
                                        <p:cTn id="22" dur="500"/>
                                        <p:tgtEl>
                                          <p:spTgt spid="38914">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38914">
                                            <p:txEl>
                                              <p:pRg st="4" end="4"/>
                                            </p:txEl>
                                          </p:spTgt>
                                        </p:tgtEl>
                                        <p:attrNameLst>
                                          <p:attrName>style.visibility</p:attrName>
                                        </p:attrNameLst>
                                      </p:cBhvr>
                                      <p:to>
                                        <p:strVal val="visible"/>
                                      </p:to>
                                    </p:set>
                                    <p:animEffect transition="in" filter="blinds(horizontal)">
                                      <p:cBhvr>
                                        <p:cTn id="27" dur="500"/>
                                        <p:tgtEl>
                                          <p:spTgt spid="38914">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38914">
                                            <p:txEl>
                                              <p:pRg st="5" end="5"/>
                                            </p:txEl>
                                          </p:spTgt>
                                        </p:tgtEl>
                                        <p:attrNameLst>
                                          <p:attrName>style.visibility</p:attrName>
                                        </p:attrNameLst>
                                      </p:cBhvr>
                                      <p:to>
                                        <p:strVal val="visible"/>
                                      </p:to>
                                    </p:set>
                                    <p:animEffect transition="in" filter="blinds(horizontal)">
                                      <p:cBhvr>
                                        <p:cTn id="32" dur="500"/>
                                        <p:tgtEl>
                                          <p:spTgt spid="3891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8914">
                                            <p:txEl>
                                              <p:pRg st="6" end="6"/>
                                            </p:txEl>
                                          </p:spTgt>
                                        </p:tgtEl>
                                        <p:attrNameLst>
                                          <p:attrName>style.visibility</p:attrName>
                                        </p:attrNameLst>
                                      </p:cBhvr>
                                      <p:to>
                                        <p:strVal val="visible"/>
                                      </p:to>
                                    </p:set>
                                    <p:animEffect transition="in" filter="blinds(horizontal)">
                                      <p:cBhvr>
                                        <p:cTn id="37" dur="500"/>
                                        <p:tgtEl>
                                          <p:spTgt spid="3891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descr="Image result for schlieffen plan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8582" y="457200"/>
            <a:ext cx="5562600" cy="6138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571376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Main players in </a:t>
            </a:r>
            <a:r>
              <a:rPr lang="en-US" dirty="0" err="1" smtClean="0"/>
              <a:t>WWi</a:t>
            </a:r>
            <a:endParaRPr lang="en-US" dirty="0"/>
          </a:p>
        </p:txBody>
      </p:sp>
      <p:sp>
        <p:nvSpPr>
          <p:cNvPr id="3" name="Content Placeholder 2"/>
          <p:cNvSpPr>
            <a:spLocks noGrp="1"/>
          </p:cNvSpPr>
          <p:nvPr>
            <p:ph idx="1"/>
          </p:nvPr>
        </p:nvSpPr>
        <p:spPr/>
        <p:txBody>
          <a:bodyPr/>
          <a:lstStyle/>
          <a:p>
            <a:r>
              <a:rPr lang="en-US" dirty="0" smtClean="0"/>
              <a:t>Central </a:t>
            </a:r>
            <a:r>
              <a:rPr lang="en-US" dirty="0"/>
              <a:t>Powers: Germany, Austria-Hungary, and later Ottoman Empire &amp; Bulgaria.</a:t>
            </a:r>
          </a:p>
          <a:p>
            <a:r>
              <a:rPr lang="en-US" dirty="0" smtClean="0"/>
              <a:t>Allies</a:t>
            </a:r>
            <a:r>
              <a:rPr lang="en-US" dirty="0"/>
              <a:t>: France, Britain, Russia, (later Japan, Italy, and the U.S.)</a:t>
            </a:r>
          </a:p>
          <a:p>
            <a:endParaRPr lang="en-US" dirty="0"/>
          </a:p>
        </p:txBody>
      </p:sp>
    </p:spTree>
    <p:extLst>
      <p:ext uri="{BB962C8B-B14F-4D97-AF65-F5344CB8AC3E}">
        <p14:creationId xmlns:p14="http://schemas.microsoft.com/office/powerpoint/2010/main" val="280694036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9766"/>
            <a:ext cx="3962400" cy="1039427"/>
          </a:xfrm>
        </p:spPr>
        <p:txBody>
          <a:bodyPr>
            <a:normAutofit fontScale="90000"/>
          </a:bodyPr>
          <a:lstStyle/>
          <a:p>
            <a:r>
              <a:rPr lang="en-US" dirty="0" smtClean="0"/>
              <a:t>US Neutrality (??) </a:t>
            </a:r>
            <a:endParaRPr lang="en-US" dirty="0"/>
          </a:p>
        </p:txBody>
      </p:sp>
      <p:sp>
        <p:nvSpPr>
          <p:cNvPr id="3" name="Content Placeholder 2"/>
          <p:cNvSpPr>
            <a:spLocks noGrp="1"/>
          </p:cNvSpPr>
          <p:nvPr>
            <p:ph sz="half" idx="1"/>
          </p:nvPr>
        </p:nvSpPr>
        <p:spPr>
          <a:xfrm>
            <a:off x="0" y="1600200"/>
            <a:ext cx="4038600" cy="5257800"/>
          </a:xfrm>
        </p:spPr>
        <p:txBody>
          <a:bodyPr>
            <a:normAutofit/>
          </a:bodyPr>
          <a:lstStyle/>
          <a:p>
            <a:r>
              <a:rPr lang="en-US" sz="2400" b="1" i="1" dirty="0"/>
              <a:t>For three years, America remained neutral, and there was strong sentiment not to get involved in a European </a:t>
            </a:r>
            <a:r>
              <a:rPr lang="en-US" sz="2400" b="1" i="1" dirty="0" smtClean="0"/>
              <a:t>war</a:t>
            </a:r>
          </a:p>
          <a:p>
            <a:r>
              <a:rPr lang="en-US" sz="2400" dirty="0" smtClean="0"/>
              <a:t>Germany starts submarine war on British coastline </a:t>
            </a:r>
            <a:endParaRPr lang="en-US" sz="2400" dirty="0"/>
          </a:p>
        </p:txBody>
      </p:sp>
      <p:sp>
        <p:nvSpPr>
          <p:cNvPr id="4" name="Content Placeholder 3"/>
          <p:cNvSpPr>
            <a:spLocks noGrp="1"/>
          </p:cNvSpPr>
          <p:nvPr>
            <p:ph sz="half" idx="2"/>
          </p:nvPr>
        </p:nvSpPr>
        <p:spPr/>
        <p:txBody>
          <a:bodyPr>
            <a:normAutofit/>
          </a:bodyPr>
          <a:lstStyle/>
          <a:p>
            <a:endParaRPr lang="en-US"/>
          </a:p>
        </p:txBody>
      </p:sp>
      <p:pic>
        <p:nvPicPr>
          <p:cNvPr id="5" name="Picture 1"/>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38600" y="254000"/>
            <a:ext cx="4842641" cy="622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556953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3917272" cy="1039428"/>
          </a:xfrm>
        </p:spPr>
        <p:txBody>
          <a:bodyPr>
            <a:normAutofit fontScale="90000"/>
          </a:bodyPr>
          <a:lstStyle/>
          <a:p>
            <a:r>
              <a:rPr lang="en-US" dirty="0" smtClean="0"/>
              <a:t>Sinking of the Lusitania </a:t>
            </a:r>
            <a:endParaRPr lang="en-US" dirty="0"/>
          </a:p>
        </p:txBody>
      </p:sp>
      <p:sp>
        <p:nvSpPr>
          <p:cNvPr id="4" name="Content Placeholder 3"/>
          <p:cNvSpPr>
            <a:spLocks noGrp="1"/>
          </p:cNvSpPr>
          <p:nvPr>
            <p:ph sz="half" idx="1"/>
          </p:nvPr>
        </p:nvSpPr>
        <p:spPr>
          <a:xfrm>
            <a:off x="426128" y="1719070"/>
            <a:ext cx="4038600" cy="4955873"/>
          </a:xfrm>
        </p:spPr>
        <p:txBody>
          <a:bodyPr/>
          <a:lstStyle/>
          <a:p>
            <a:r>
              <a:rPr lang="en-US" dirty="0" smtClean="0"/>
              <a:t>German U-boats</a:t>
            </a:r>
          </a:p>
          <a:p>
            <a:r>
              <a:rPr lang="en-US" dirty="0" smtClean="0"/>
              <a:t>Lusitania is sunk killing 128 Americans </a:t>
            </a:r>
          </a:p>
          <a:p>
            <a:r>
              <a:rPr lang="en-US" dirty="0" smtClean="0"/>
              <a:t>US on the way to war </a:t>
            </a:r>
          </a:p>
        </p:txBody>
      </p:sp>
      <p:sp>
        <p:nvSpPr>
          <p:cNvPr id="5" name="Content Placeholder 4"/>
          <p:cNvSpPr>
            <a:spLocks noGrp="1"/>
          </p:cNvSpPr>
          <p:nvPr>
            <p:ph sz="half" idx="2"/>
          </p:nvPr>
        </p:nvSpPr>
        <p:spPr/>
        <p:txBody>
          <a:bodyPr/>
          <a:lstStyle/>
          <a:p>
            <a:endParaRPr lang="en-US"/>
          </a:p>
        </p:txBody>
      </p:sp>
      <p:pic>
        <p:nvPicPr>
          <p:cNvPr id="6" name="Picture 1"/>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5071241" y="951185"/>
            <a:ext cx="3683000" cy="5723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714211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3327400" y="254000"/>
            <a:ext cx="2489200" cy="63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2" name="TextBox 2"/>
          <p:cNvSpPr txBox="1">
            <a:spLocks noChangeArrowheads="1"/>
          </p:cNvSpPr>
          <p:nvPr/>
        </p:nvSpPr>
        <p:spPr bwMode="auto">
          <a:xfrm>
            <a:off x="8609013" y="6604000"/>
            <a:ext cx="5349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r" eaLnBrk="1" hangingPunct="1"/>
            <a:r>
              <a:rPr lang="en-US" altLang="en-US" sz="1200" b="1">
                <a:latin typeface="Arial" pitchFamily="34" charset="0"/>
              </a:rPr>
              <a:t>p673</a:t>
            </a:r>
          </a:p>
        </p:txBody>
      </p:sp>
    </p:spTree>
    <p:extLst>
      <p:ext uri="{BB962C8B-B14F-4D97-AF65-F5344CB8AC3E}">
        <p14:creationId xmlns:p14="http://schemas.microsoft.com/office/powerpoint/2010/main" val="360272066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German Aggression Pulls US into War </a:t>
            </a:r>
            <a:endParaRPr lang="en-US" dirty="0"/>
          </a:p>
        </p:txBody>
      </p:sp>
      <p:sp>
        <p:nvSpPr>
          <p:cNvPr id="3" name="Content Placeholder 2"/>
          <p:cNvSpPr>
            <a:spLocks noGrp="1"/>
          </p:cNvSpPr>
          <p:nvPr>
            <p:ph idx="1"/>
          </p:nvPr>
        </p:nvSpPr>
        <p:spPr/>
        <p:txBody>
          <a:bodyPr/>
          <a:lstStyle/>
          <a:p>
            <a:r>
              <a:rPr lang="en-US" smtClean="0"/>
              <a:t>Germany declares intention of unrestricted submarine warfare</a:t>
            </a:r>
          </a:p>
          <a:p>
            <a:r>
              <a:rPr lang="en-US" smtClean="0"/>
              <a:t>Zimmerman </a:t>
            </a:r>
            <a:r>
              <a:rPr lang="en-US" dirty="0" smtClean="0"/>
              <a:t>Note</a:t>
            </a:r>
          </a:p>
          <a:p>
            <a:r>
              <a:rPr lang="en-US" b="1" i="1" dirty="0"/>
              <a:t>The decision to enter the war was the result of continuing German submarine warfare (violating freedom of the seas) and American ties to Great Britain.</a:t>
            </a:r>
            <a:endParaRPr lang="en-US" dirty="0"/>
          </a:p>
          <a:p>
            <a:endParaRPr lang="en-US" dirty="0"/>
          </a:p>
        </p:txBody>
      </p:sp>
    </p:spTree>
    <p:extLst>
      <p:ext uri="{BB962C8B-B14F-4D97-AF65-F5344CB8AC3E}">
        <p14:creationId xmlns:p14="http://schemas.microsoft.com/office/powerpoint/2010/main" val="3366614245"/>
      </p:ext>
    </p:extLst>
  </p:cSld>
  <p:clrMapOvr>
    <a:masterClrMapping/>
  </p:clrMapOvr>
  <p:transition spd="slow">
    <p:push dir="u"/>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2514600" y="254000"/>
            <a:ext cx="4114800" cy="63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TextBox 2"/>
          <p:cNvSpPr txBox="1">
            <a:spLocks noChangeArrowheads="1"/>
          </p:cNvSpPr>
          <p:nvPr/>
        </p:nvSpPr>
        <p:spPr bwMode="auto">
          <a:xfrm>
            <a:off x="8609013" y="6604000"/>
            <a:ext cx="5349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r" eaLnBrk="1" hangingPunct="1"/>
            <a:r>
              <a:rPr lang="en-US" altLang="en-US" sz="1200" b="1">
                <a:latin typeface="Arial" pitchFamily="34" charset="0"/>
              </a:rPr>
              <a:t>p681</a:t>
            </a:r>
          </a:p>
        </p:txBody>
      </p:sp>
    </p:spTree>
    <p:extLst>
      <p:ext uri="{BB962C8B-B14F-4D97-AF65-F5344CB8AC3E}">
        <p14:creationId xmlns:p14="http://schemas.microsoft.com/office/powerpoint/2010/main" val="160766089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Wilsonian</a:t>
            </a:r>
            <a:r>
              <a:rPr lang="en-US" dirty="0" smtClean="0"/>
              <a:t> Idealism </a:t>
            </a:r>
            <a:endParaRPr lang="en-US" dirty="0"/>
          </a:p>
        </p:txBody>
      </p:sp>
      <p:sp>
        <p:nvSpPr>
          <p:cNvPr id="3" name="Content Placeholder 2"/>
          <p:cNvSpPr>
            <a:spLocks noGrp="1"/>
          </p:cNvSpPr>
          <p:nvPr>
            <p:ph idx="1"/>
          </p:nvPr>
        </p:nvSpPr>
        <p:spPr/>
        <p:txBody>
          <a:bodyPr/>
          <a:lstStyle/>
          <a:p>
            <a:r>
              <a:rPr lang="en-US" dirty="0" smtClean="0"/>
              <a:t>US pride of isolationism </a:t>
            </a:r>
          </a:p>
          <a:p>
            <a:r>
              <a:rPr lang="en-US" b="1" i="1" dirty="0"/>
              <a:t>"Make the world safe for democracy" as a </a:t>
            </a:r>
            <a:r>
              <a:rPr lang="en-US" b="1" i="1" dirty="0" smtClean="0"/>
              <a:t>crusade</a:t>
            </a:r>
          </a:p>
          <a:p>
            <a:r>
              <a:rPr lang="en-US" dirty="0" smtClean="0"/>
              <a:t>“A war to end all wars” </a:t>
            </a:r>
          </a:p>
          <a:p>
            <a:pPr marL="114300" indent="0">
              <a:buNone/>
            </a:pPr>
            <a:endParaRPr lang="en-US" dirty="0"/>
          </a:p>
        </p:txBody>
      </p:sp>
    </p:spTree>
    <p:extLst>
      <p:ext uri="{BB962C8B-B14F-4D97-AF65-F5344CB8AC3E}">
        <p14:creationId xmlns:p14="http://schemas.microsoft.com/office/powerpoint/2010/main" val="2678561193"/>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Purchase of Alaska	</a:t>
            </a:r>
            <a:endParaRPr lang="en-US" dirty="0"/>
          </a:p>
        </p:txBody>
      </p:sp>
      <p:sp>
        <p:nvSpPr>
          <p:cNvPr id="3" name="Content Placeholder 2"/>
          <p:cNvSpPr>
            <a:spLocks noGrp="1"/>
          </p:cNvSpPr>
          <p:nvPr>
            <p:ph idx="1"/>
          </p:nvPr>
        </p:nvSpPr>
        <p:spPr/>
        <p:txBody>
          <a:bodyPr/>
          <a:lstStyle/>
          <a:p>
            <a:r>
              <a:rPr lang="en-US" dirty="0" smtClean="0"/>
              <a:t>1867</a:t>
            </a:r>
          </a:p>
          <a:p>
            <a:r>
              <a:rPr lang="en-US" dirty="0" smtClean="0"/>
              <a:t>“Seward’s Folly”</a:t>
            </a:r>
            <a:endParaRPr lang="en-US" dirty="0"/>
          </a:p>
        </p:txBody>
      </p:sp>
      <p:pic>
        <p:nvPicPr>
          <p:cNvPr id="4098" name="Picture 2" descr="http://upload.wikimedia.org/wikipedia/commons/f/f5/William_H._Seward_portrait_-_restoration.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14937" y="1828800"/>
            <a:ext cx="3438525" cy="483420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alaska on us ma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3010293"/>
            <a:ext cx="4700588" cy="3008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527973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2850472" cy="1039427"/>
          </a:xfrm>
        </p:spPr>
        <p:txBody>
          <a:bodyPr>
            <a:normAutofit fontScale="90000"/>
          </a:bodyPr>
          <a:lstStyle/>
          <a:p>
            <a:r>
              <a:rPr lang="en-US" dirty="0" smtClean="0"/>
              <a:t>Mobilizing the army </a:t>
            </a:r>
            <a:endParaRPr lang="en-US" dirty="0"/>
          </a:p>
        </p:txBody>
      </p:sp>
      <p:sp>
        <p:nvSpPr>
          <p:cNvPr id="3" name="Content Placeholder 2"/>
          <p:cNvSpPr>
            <a:spLocks noGrp="1"/>
          </p:cNvSpPr>
          <p:nvPr>
            <p:ph sz="half" idx="1"/>
          </p:nvPr>
        </p:nvSpPr>
        <p:spPr>
          <a:xfrm>
            <a:off x="13138" y="1828292"/>
            <a:ext cx="4038600" cy="4407408"/>
          </a:xfrm>
        </p:spPr>
        <p:txBody>
          <a:bodyPr/>
          <a:lstStyle/>
          <a:p>
            <a:r>
              <a:rPr lang="en-US" dirty="0" smtClean="0"/>
              <a:t>Segregation in the American Army </a:t>
            </a:r>
          </a:p>
          <a:p>
            <a:r>
              <a:rPr lang="en-US" dirty="0" smtClean="0"/>
              <a:t>High casualties </a:t>
            </a:r>
            <a:endParaRPr lang="en-US" dirty="0"/>
          </a:p>
        </p:txBody>
      </p:sp>
      <p:sp>
        <p:nvSpPr>
          <p:cNvPr id="4" name="Content Placeholder 3"/>
          <p:cNvSpPr>
            <a:spLocks noGrp="1"/>
          </p:cNvSpPr>
          <p:nvPr>
            <p:ph sz="half" idx="2"/>
          </p:nvPr>
        </p:nvSpPr>
        <p:spPr/>
        <p:txBody>
          <a:bodyPr/>
          <a:lstStyle/>
          <a:p>
            <a:endParaRPr lang="en-US"/>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8404" y="609600"/>
            <a:ext cx="5322651"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8139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Versailles Peace </a:t>
            </a:r>
            <a:r>
              <a:rPr lang="en-US" dirty="0" err="1" smtClean="0"/>
              <a:t>COnference</a:t>
            </a:r>
            <a:endParaRPr lang="en-US" dirty="0"/>
          </a:p>
        </p:txBody>
      </p:sp>
      <p:sp>
        <p:nvSpPr>
          <p:cNvPr id="6" name="Text Placeholder 5"/>
          <p:cNvSpPr>
            <a:spLocks noGrp="1"/>
          </p:cNvSpPr>
          <p:nvPr>
            <p:ph type="body" idx="1"/>
          </p:nvPr>
        </p:nvSpPr>
        <p:spPr/>
        <p:txBody>
          <a:bodyPr/>
          <a:lstStyle/>
          <a:p>
            <a:endParaRPr lang="en-US"/>
          </a:p>
        </p:txBody>
      </p:sp>
    </p:spTree>
    <p:extLst>
      <p:ext uri="{BB962C8B-B14F-4D97-AF65-F5344CB8AC3E}">
        <p14:creationId xmlns:p14="http://schemas.microsoft.com/office/powerpoint/2010/main" val="287012876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Wilsons Fourteen Points </a:t>
            </a:r>
            <a:endParaRPr lang="en-US" dirty="0"/>
          </a:p>
        </p:txBody>
      </p:sp>
      <p:sp>
        <p:nvSpPr>
          <p:cNvPr id="3" name="Content Placeholder 2"/>
          <p:cNvSpPr>
            <a:spLocks noGrp="1"/>
          </p:cNvSpPr>
          <p:nvPr>
            <p:ph idx="1"/>
          </p:nvPr>
        </p:nvSpPr>
        <p:spPr/>
        <p:txBody>
          <a:bodyPr/>
          <a:lstStyle/>
          <a:p>
            <a:r>
              <a:rPr lang="en-US" dirty="0"/>
              <a:t>“Big Four” </a:t>
            </a:r>
            <a:endParaRPr lang="en-US" b="1" i="1" dirty="0" smtClean="0"/>
          </a:p>
          <a:p>
            <a:r>
              <a:rPr lang="en-US" b="1" i="1" dirty="0" smtClean="0"/>
              <a:t>Wilson’s </a:t>
            </a:r>
            <a:r>
              <a:rPr lang="en-US" b="1" i="1" dirty="0"/>
              <a:t>plan to eliminate the causes of war</a:t>
            </a:r>
            <a:endParaRPr lang="en-US" dirty="0"/>
          </a:p>
          <a:p>
            <a:pPr lvl="1"/>
            <a:r>
              <a:rPr lang="en-US" sz="2400" b="1" i="1" dirty="0" smtClean="0"/>
              <a:t>Freedom of the Seas</a:t>
            </a:r>
          </a:p>
          <a:p>
            <a:pPr lvl="1"/>
            <a:r>
              <a:rPr lang="en-US" sz="2400" b="1" i="1" dirty="0" smtClean="0"/>
              <a:t>Self-determination (independence to minority groups) </a:t>
            </a:r>
          </a:p>
          <a:p>
            <a:pPr lvl="1"/>
            <a:r>
              <a:rPr lang="en-US" sz="2400" b="1" i="1" dirty="0" smtClean="0"/>
              <a:t>League of Nations</a:t>
            </a:r>
          </a:p>
          <a:p>
            <a:pPr lvl="1"/>
            <a:r>
              <a:rPr lang="en-US" sz="2400" b="1" i="1" dirty="0" smtClean="0"/>
              <a:t>Mandate System</a:t>
            </a:r>
          </a:p>
          <a:p>
            <a:pPr lvl="2"/>
            <a:r>
              <a:rPr lang="en-US" sz="2200" dirty="0" smtClean="0"/>
              <a:t>Controlling conquered territories until they are stabilized enough for self gov’t </a:t>
            </a:r>
            <a:endParaRPr lang="en-US" sz="2200" dirty="0"/>
          </a:p>
        </p:txBody>
      </p:sp>
    </p:spTree>
    <p:extLst>
      <p:ext uri="{BB962C8B-B14F-4D97-AF65-F5344CB8AC3E}">
        <p14:creationId xmlns:p14="http://schemas.microsoft.com/office/powerpoint/2010/main" val="18952181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5" descr="mand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39700"/>
            <a:ext cx="8382000" cy="646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521134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Versailles Peace Conference </a:t>
            </a:r>
            <a:endParaRPr lang="en-US" dirty="0"/>
          </a:p>
        </p:txBody>
      </p:sp>
      <p:sp>
        <p:nvSpPr>
          <p:cNvPr id="6" name="Content Placeholder 5"/>
          <p:cNvSpPr>
            <a:spLocks noGrp="1"/>
          </p:cNvSpPr>
          <p:nvPr>
            <p:ph idx="1"/>
          </p:nvPr>
        </p:nvSpPr>
        <p:spPr/>
        <p:txBody>
          <a:bodyPr/>
          <a:lstStyle/>
          <a:p>
            <a:r>
              <a:rPr lang="en-US" dirty="0" smtClean="0"/>
              <a:t>Wilsons main goal was to create League of Nations </a:t>
            </a:r>
          </a:p>
          <a:p>
            <a:r>
              <a:rPr lang="en-US" dirty="0" smtClean="0"/>
              <a:t>Compromised on self-determination with the mandate system </a:t>
            </a:r>
          </a:p>
          <a:p>
            <a:r>
              <a:rPr lang="en-US" b="1" i="1" dirty="0" smtClean="0"/>
              <a:t>The French and English insisted on punishment of Germany.</a:t>
            </a:r>
          </a:p>
          <a:p>
            <a:r>
              <a:rPr lang="en-US" b="1" i="1" dirty="0" smtClean="0"/>
              <a:t>National boundaries were redrawn, creating many new nations.</a:t>
            </a:r>
            <a:endParaRPr lang="en-US" dirty="0" smtClean="0"/>
          </a:p>
          <a:p>
            <a:endParaRPr lang="en-US" dirty="0"/>
          </a:p>
        </p:txBody>
      </p:sp>
    </p:spTree>
    <p:extLst>
      <p:ext uri="{BB962C8B-B14F-4D97-AF65-F5344CB8AC3E}">
        <p14:creationId xmlns:p14="http://schemas.microsoft.com/office/powerpoint/2010/main" val="311172707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Defeat of Versailles Treaty </a:t>
            </a:r>
            <a:endParaRPr lang="en-US" dirty="0"/>
          </a:p>
        </p:txBody>
      </p:sp>
      <p:sp>
        <p:nvSpPr>
          <p:cNvPr id="6" name="Content Placeholder 5"/>
          <p:cNvSpPr>
            <a:spLocks noGrp="1"/>
          </p:cNvSpPr>
          <p:nvPr>
            <p:ph idx="1"/>
          </p:nvPr>
        </p:nvSpPr>
        <p:spPr/>
        <p:txBody>
          <a:bodyPr/>
          <a:lstStyle/>
          <a:p>
            <a:r>
              <a:rPr lang="en-US" dirty="0" smtClean="0"/>
              <a:t>American public- YES</a:t>
            </a:r>
          </a:p>
          <a:p>
            <a:r>
              <a:rPr lang="en-US" dirty="0" smtClean="0"/>
              <a:t>Republican Senate- NO </a:t>
            </a:r>
          </a:p>
          <a:p>
            <a:r>
              <a:rPr lang="en-US" b="1" i="1" dirty="0" smtClean="0"/>
              <a:t>Democrats </a:t>
            </a:r>
            <a:r>
              <a:rPr lang="en-US" b="1" i="1" dirty="0"/>
              <a:t>lost the presidential election in 1920 and the Senate failed to approve the Treaty of Versailles (So we are NOT in the league of nations) </a:t>
            </a:r>
            <a:endParaRPr lang="en-US" dirty="0" smtClean="0"/>
          </a:p>
        </p:txBody>
      </p:sp>
    </p:spTree>
    <p:extLst>
      <p:ext uri="{BB962C8B-B14F-4D97-AF65-F5344CB8AC3E}">
        <p14:creationId xmlns:p14="http://schemas.microsoft.com/office/powerpoint/2010/main" val="92989619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5" descr="carto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457200"/>
            <a:ext cx="8610600" cy="596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279647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Election of 1920 </a:t>
            </a:r>
            <a:endParaRPr lang="en-US" dirty="0"/>
          </a:p>
        </p:txBody>
      </p:sp>
      <p:sp>
        <p:nvSpPr>
          <p:cNvPr id="3" name="Content Placeholder 2"/>
          <p:cNvSpPr>
            <a:spLocks noGrp="1"/>
          </p:cNvSpPr>
          <p:nvPr>
            <p:ph sz="half" idx="1"/>
          </p:nvPr>
        </p:nvSpPr>
        <p:spPr/>
        <p:txBody>
          <a:bodyPr/>
          <a:lstStyle/>
          <a:p>
            <a:r>
              <a:rPr lang="en-US" dirty="0" smtClean="0"/>
              <a:t>Rep. Warren G. Harding vs Dem. James M. Cox</a:t>
            </a:r>
          </a:p>
          <a:p>
            <a:r>
              <a:rPr lang="en-US" dirty="0" smtClean="0"/>
              <a:t>Harding wins </a:t>
            </a:r>
            <a:endParaRPr lang="en-US" dirty="0"/>
          </a:p>
        </p:txBody>
      </p:sp>
      <p:sp>
        <p:nvSpPr>
          <p:cNvPr id="4" name="Content Placeholder 3"/>
          <p:cNvSpPr>
            <a:spLocks noGrp="1"/>
          </p:cNvSpPr>
          <p:nvPr>
            <p:ph sz="half" idx="2"/>
          </p:nvPr>
        </p:nvSpPr>
        <p:spPr/>
        <p:txBody>
          <a:bodyPr/>
          <a:lstStyle/>
          <a:p>
            <a:endParaRPr lang="en-US"/>
          </a:p>
        </p:txBody>
      </p:sp>
      <p:pic>
        <p:nvPicPr>
          <p:cNvPr id="15362" name="Picture 2" descr="http://tyrannyoftradition.files.wordpress.com/2013/12/91902-004-eded9321.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9" y="1600200"/>
            <a:ext cx="4468707" cy="495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497816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Prohibition of Alcohol  </a:t>
            </a:r>
            <a:endParaRPr lang="en-US" dirty="0"/>
          </a:p>
        </p:txBody>
      </p:sp>
      <p:sp>
        <p:nvSpPr>
          <p:cNvPr id="3" name="Content Placeholder 2"/>
          <p:cNvSpPr>
            <a:spLocks noGrp="1"/>
          </p:cNvSpPr>
          <p:nvPr>
            <p:ph sz="half" idx="1"/>
          </p:nvPr>
        </p:nvSpPr>
        <p:spPr/>
        <p:txBody>
          <a:bodyPr/>
          <a:lstStyle/>
          <a:p>
            <a:r>
              <a:rPr lang="en-US" dirty="0" smtClean="0"/>
              <a:t>Dry laws </a:t>
            </a:r>
          </a:p>
          <a:p>
            <a:r>
              <a:rPr lang="en-US" dirty="0" smtClean="0"/>
              <a:t>Cities remained “wet” </a:t>
            </a:r>
          </a:p>
          <a:p>
            <a:r>
              <a:rPr lang="en-US" dirty="0"/>
              <a:t> </a:t>
            </a:r>
            <a:r>
              <a:rPr lang="en-US" dirty="0" smtClean="0"/>
              <a:t>18</a:t>
            </a:r>
            <a:r>
              <a:rPr lang="en-US" baseline="30000" dirty="0" smtClean="0"/>
              <a:t>th</a:t>
            </a:r>
            <a:r>
              <a:rPr lang="en-US" dirty="0" smtClean="0"/>
              <a:t> Amendment</a:t>
            </a:r>
            <a:endParaRPr lang="en-US" dirty="0"/>
          </a:p>
        </p:txBody>
      </p:sp>
      <p:sp>
        <p:nvSpPr>
          <p:cNvPr id="4" name="Content Placeholder 3"/>
          <p:cNvSpPr>
            <a:spLocks noGrp="1"/>
          </p:cNvSpPr>
          <p:nvPr>
            <p:ph sz="half" idx="2"/>
          </p:nvPr>
        </p:nvSpPr>
        <p:spPr/>
        <p:txBody>
          <a:bodyPr/>
          <a:lstStyle/>
          <a:p>
            <a:endParaRPr lang="en-US"/>
          </a:p>
        </p:txBody>
      </p:sp>
      <p:pic>
        <p:nvPicPr>
          <p:cNvPr id="5" name="Picture 1"/>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14799" y="1524000"/>
            <a:ext cx="4799013"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979612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American Society in the 1920s</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25864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Hawaii </a:t>
            </a:r>
            <a:endParaRPr lang="en-US" dirty="0"/>
          </a:p>
        </p:txBody>
      </p:sp>
      <p:sp>
        <p:nvSpPr>
          <p:cNvPr id="3" name="Content Placeholder 2"/>
          <p:cNvSpPr>
            <a:spLocks noGrp="1"/>
          </p:cNvSpPr>
          <p:nvPr>
            <p:ph idx="1"/>
          </p:nvPr>
        </p:nvSpPr>
        <p:spPr>
          <a:xfrm>
            <a:off x="155575" y="1697475"/>
            <a:ext cx="8229600" cy="4373563"/>
          </a:xfrm>
        </p:spPr>
        <p:txBody>
          <a:bodyPr/>
          <a:lstStyle/>
          <a:p>
            <a:r>
              <a:rPr lang="en-US" dirty="0" smtClean="0"/>
              <a:t>Since 1800’s the US saw Hawaii as an </a:t>
            </a:r>
            <a:br>
              <a:rPr lang="en-US" dirty="0" smtClean="0"/>
            </a:br>
            <a:r>
              <a:rPr lang="en-US" dirty="0" smtClean="0"/>
              <a:t>extension of the Pacific coast</a:t>
            </a:r>
          </a:p>
          <a:p>
            <a:r>
              <a:rPr lang="en-US" dirty="0" smtClean="0"/>
              <a:t>Queen Liliuokalani believed Hawaii </a:t>
            </a:r>
            <a:br>
              <a:rPr lang="en-US" dirty="0" smtClean="0"/>
            </a:br>
            <a:r>
              <a:rPr lang="en-US" dirty="0" smtClean="0"/>
              <a:t>should be controlled by Hawaiians</a:t>
            </a:r>
          </a:p>
          <a:p>
            <a:r>
              <a:rPr lang="en-US" b="1" i="1" dirty="0" smtClean="0"/>
              <a:t>1893-The </a:t>
            </a:r>
            <a:r>
              <a:rPr lang="en-US" b="1" i="1" dirty="0"/>
              <a:t>US attempted to depose Hawaii’s monarchy </a:t>
            </a:r>
            <a:endParaRPr lang="en-US" b="1" i="1" dirty="0" smtClean="0"/>
          </a:p>
          <a:p>
            <a:r>
              <a:rPr lang="en-US" dirty="0" smtClean="0"/>
              <a:t>Treaty to annex Hawaii abandoned…for now…</a:t>
            </a:r>
          </a:p>
          <a:p>
            <a:endParaRPr lang="en-US" dirty="0"/>
          </a:p>
        </p:txBody>
      </p:sp>
      <p:pic>
        <p:nvPicPr>
          <p:cNvPr id="2050" name="Picture 2" descr="http://www.travelization.net/wp-content/uploads/2012/06/beautiful-hawaii-wallpapers-t.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4495800"/>
            <a:ext cx="3801714" cy="20574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ushistoryscene.com/wp-content/uploads/2012/07/Chinese_contract_laborers_on_a_sugar_plantation_in_19th_century_Hawaii.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70418" y="4495800"/>
            <a:ext cx="3352800" cy="235353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nuttyhistory.com/uploads/1/2/1/5/12150034/2119726_orig.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3200" y="444500"/>
            <a:ext cx="2133600" cy="2844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85145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Ku Klux Klan </a:t>
            </a:r>
            <a:endParaRPr lang="en-US" dirty="0"/>
          </a:p>
        </p:txBody>
      </p:sp>
      <p:sp>
        <p:nvSpPr>
          <p:cNvPr id="3" name="Content Placeholder 2"/>
          <p:cNvSpPr>
            <a:spLocks noGrp="1"/>
          </p:cNvSpPr>
          <p:nvPr>
            <p:ph sz="half" idx="1"/>
          </p:nvPr>
        </p:nvSpPr>
        <p:spPr/>
        <p:txBody>
          <a:bodyPr/>
          <a:lstStyle/>
          <a:p>
            <a:r>
              <a:rPr lang="en-US" b="1" i="1" dirty="0"/>
              <a:t>The rise of the New KKK </a:t>
            </a:r>
            <a:r>
              <a:rPr lang="en-US" b="1" i="1" dirty="0" smtClean="0"/>
              <a:t>against </a:t>
            </a:r>
            <a:r>
              <a:rPr lang="en-US" b="1" i="1" dirty="0"/>
              <a:t>open immigration</a:t>
            </a:r>
            <a:r>
              <a:rPr lang="en-US" dirty="0"/>
              <a:t> </a:t>
            </a:r>
            <a:endParaRPr lang="en-US" dirty="0" smtClean="0"/>
          </a:p>
          <a:p>
            <a:r>
              <a:rPr lang="en-US" dirty="0" smtClean="0"/>
              <a:t>More like the Know-Nothings party than the original KKK</a:t>
            </a:r>
          </a:p>
          <a:p>
            <a:r>
              <a:rPr lang="en-US" dirty="0" smtClean="0"/>
              <a:t>Demise of the KKK </a:t>
            </a:r>
            <a:endParaRPr lang="en-US" dirty="0"/>
          </a:p>
        </p:txBody>
      </p:sp>
      <p:sp>
        <p:nvSpPr>
          <p:cNvPr id="4" name="Content Placeholder 3"/>
          <p:cNvSpPr>
            <a:spLocks noGrp="1"/>
          </p:cNvSpPr>
          <p:nvPr>
            <p:ph sz="half" idx="2"/>
          </p:nvPr>
        </p:nvSpPr>
        <p:spPr/>
        <p:txBody>
          <a:bodyPr/>
          <a:lstStyle/>
          <a:p>
            <a:endParaRPr lang="en-US"/>
          </a:p>
        </p:txBody>
      </p:sp>
      <p:pic>
        <p:nvPicPr>
          <p:cNvPr id="5" name="Picture 1"/>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68278" y="1752600"/>
            <a:ext cx="4044950" cy="477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38743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Charles Darwin Disrupts the Churches </a:t>
            </a:r>
            <a:endParaRPr lang="en-US" dirty="0"/>
          </a:p>
        </p:txBody>
      </p:sp>
      <p:sp>
        <p:nvSpPr>
          <p:cNvPr id="4" name="Content Placeholder 3"/>
          <p:cNvSpPr>
            <a:spLocks noGrp="1"/>
          </p:cNvSpPr>
          <p:nvPr>
            <p:ph sz="half" idx="1"/>
          </p:nvPr>
        </p:nvSpPr>
        <p:spPr/>
        <p:txBody>
          <a:bodyPr>
            <a:normAutofit fontScale="92500"/>
          </a:bodyPr>
          <a:lstStyle/>
          <a:p>
            <a:r>
              <a:rPr lang="en-US" i="1" dirty="0" smtClean="0"/>
              <a:t>Origin of the Species</a:t>
            </a:r>
            <a:r>
              <a:rPr lang="en-US" dirty="0" smtClean="0"/>
              <a:t>- 1859</a:t>
            </a:r>
          </a:p>
          <a:p>
            <a:r>
              <a:rPr lang="en-US" i="1" dirty="0"/>
              <a:t> </a:t>
            </a:r>
            <a:r>
              <a:rPr lang="en-US" dirty="0" smtClean="0"/>
              <a:t>Theory that man slowly evolved from lower life forms</a:t>
            </a:r>
          </a:p>
          <a:p>
            <a:r>
              <a:rPr lang="en-US" b="1" i="1" dirty="0" smtClean="0"/>
              <a:t>Scopes Trial </a:t>
            </a:r>
            <a:r>
              <a:rPr lang="en-US" dirty="0" smtClean="0"/>
              <a:t>(“Monkey Trial”)- 1929 </a:t>
            </a:r>
          </a:p>
          <a:p>
            <a:r>
              <a:rPr lang="en-US" dirty="0" smtClean="0"/>
              <a:t>William Jennings Bryan and Clarence Darrow </a:t>
            </a:r>
            <a:endParaRPr lang="en-US" dirty="0"/>
          </a:p>
        </p:txBody>
      </p:sp>
      <p:sp>
        <p:nvSpPr>
          <p:cNvPr id="5" name="Content Placeholder 4"/>
          <p:cNvSpPr>
            <a:spLocks noGrp="1"/>
          </p:cNvSpPr>
          <p:nvPr>
            <p:ph sz="half" idx="2"/>
          </p:nvPr>
        </p:nvSpPr>
        <p:spPr>
          <a:xfrm>
            <a:off x="4963510" y="5961993"/>
            <a:ext cx="4038600" cy="716279"/>
          </a:xfrm>
        </p:spPr>
        <p:txBody>
          <a:bodyPr>
            <a:normAutofit fontScale="92500"/>
          </a:bodyPr>
          <a:lstStyle/>
          <a:p>
            <a:pPr marL="114300" indent="0">
              <a:buNone/>
            </a:pPr>
            <a:r>
              <a:rPr lang="en-US" dirty="0" smtClean="0"/>
              <a:t>John Scopes </a:t>
            </a:r>
            <a:endParaRPr lang="en-US" dirty="0"/>
          </a:p>
        </p:txBody>
      </p:sp>
      <p:pic>
        <p:nvPicPr>
          <p:cNvPr id="26626" name="Picture 2" descr="&#10;John Scopes was a young high school biology teacher in Dayton, Tennessee when the Butler Act of 1925, which banned the teaching of evolution in schools, was made law. He then teamed up with the American Civil Liberties Union and put the law to the test, teaching his students about evolution anyways, and ultimately being prosecuted for it. He lost the case, but he also helped cause one of the biggest religious/scientific debates of the era which raged on in some form or another throughout the rest of the century. And let&amp;#8217;s be real, there are few things hotter than idealistic young teachers challenging the status quo.&#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981200"/>
            <a:ext cx="3009900" cy="3810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033565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254000" y="279400"/>
            <a:ext cx="8636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TextBox 2"/>
          <p:cNvSpPr txBox="1">
            <a:spLocks noChangeArrowheads="1"/>
          </p:cNvSpPr>
          <p:nvPr/>
        </p:nvSpPr>
        <p:spPr bwMode="auto">
          <a:xfrm>
            <a:off x="8609013" y="6604000"/>
            <a:ext cx="5349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r" eaLnBrk="1" hangingPunct="1"/>
            <a:r>
              <a:rPr lang="en-US" altLang="en-US" sz="1200" b="1">
                <a:latin typeface="Arial" pitchFamily="34" charset="0"/>
              </a:rPr>
              <a:t>p709</a:t>
            </a:r>
          </a:p>
        </p:txBody>
      </p:sp>
    </p:spTree>
    <p:extLst>
      <p:ext uri="{BB962C8B-B14F-4D97-AF65-F5344CB8AC3E}">
        <p14:creationId xmlns:p14="http://schemas.microsoft.com/office/powerpoint/2010/main" val="39742181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Prohibition- Again </a:t>
            </a:r>
            <a:endParaRPr lang="en-US" dirty="0"/>
          </a:p>
        </p:txBody>
      </p:sp>
      <p:sp>
        <p:nvSpPr>
          <p:cNvPr id="3" name="Content Placeholder 2"/>
          <p:cNvSpPr>
            <a:spLocks noGrp="1"/>
          </p:cNvSpPr>
          <p:nvPr>
            <p:ph idx="1"/>
          </p:nvPr>
        </p:nvSpPr>
        <p:spPr/>
        <p:txBody>
          <a:bodyPr/>
          <a:lstStyle/>
          <a:p>
            <a:r>
              <a:rPr lang="en-US" dirty="0" smtClean="0"/>
              <a:t>Volstead Act of 1919</a:t>
            </a:r>
          </a:p>
          <a:p>
            <a:r>
              <a:rPr lang="en-US" dirty="0" smtClean="0"/>
              <a:t>Problems with enforcement</a:t>
            </a:r>
          </a:p>
          <a:p>
            <a:r>
              <a:rPr lang="en-US" dirty="0" smtClean="0"/>
              <a:t>Results in a rise of organized crime</a:t>
            </a:r>
          </a:p>
          <a:p>
            <a:pPr lvl="1"/>
            <a:r>
              <a:rPr lang="en-US" dirty="0" smtClean="0"/>
              <a:t>Al Capone</a:t>
            </a:r>
          </a:p>
          <a:p>
            <a:pPr lvl="1"/>
            <a:r>
              <a:rPr lang="en-US" dirty="0" smtClean="0"/>
              <a:t>Bribes </a:t>
            </a:r>
          </a:p>
          <a:p>
            <a:pPr lvl="1"/>
            <a:r>
              <a:rPr lang="en-US" dirty="0" smtClean="0"/>
              <a:t>Gang violence</a:t>
            </a:r>
          </a:p>
          <a:p>
            <a:r>
              <a:rPr lang="en-US" dirty="0" smtClean="0"/>
              <a:t>Speakeasies appear</a:t>
            </a:r>
          </a:p>
          <a:p>
            <a:r>
              <a:rPr lang="en-US" dirty="0" smtClean="0"/>
              <a:t>Repealed in 1933 </a:t>
            </a:r>
            <a:endParaRPr lang="en-US" dirty="0"/>
          </a:p>
        </p:txBody>
      </p:sp>
      <p:pic>
        <p:nvPicPr>
          <p:cNvPr id="32770" name="Picture 2" descr="http://t1.gstatic.com/images?q=tbn:ANd9GcRi-fObin1xiKVSenXnTnZ7slHI5KkCl4CYW3kAMcLPdMfxXUj0">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447800"/>
            <a:ext cx="2543175" cy="2057401"/>
          </a:xfrm>
          <a:prstGeom prst="rect">
            <a:avLst/>
          </a:prstGeom>
          <a:noFill/>
          <a:extLst>
            <a:ext uri="{909E8E84-426E-40DD-AFC4-6F175D3DCCD1}">
              <a14:hiddenFill xmlns:a14="http://schemas.microsoft.com/office/drawing/2010/main">
                <a:solidFill>
                  <a:srgbClr val="FFFFFF"/>
                </a:solidFill>
              </a14:hiddenFill>
            </a:ext>
          </a:extLst>
        </p:spPr>
      </p:pic>
      <p:pic>
        <p:nvPicPr>
          <p:cNvPr id="32772" name="Picture 4" descr="http://cdn.cstatic.net/images/gridfs/4f17453b85216d62b201f4a6/Picture%201.p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1500" y="3323897"/>
            <a:ext cx="4762500"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8966538"/>
      </p:ext>
    </p:extLst>
  </p:cSld>
  <p:clrMapOvr>
    <a:masterClrMapping/>
  </p:clrMapOvr>
  <p:transition spd="slow">
    <p:wheel spokes="1"/>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7890" name="Picture 2" descr="http://herm2ndblock.wikispaces.com/file/view/speakeasies.jpg/65352816/362x354/speakeasies.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38807"/>
            <a:ext cx="6397297" cy="6255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991137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4165600" y="990600"/>
            <a:ext cx="4978400" cy="4969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TextBox 2"/>
          <p:cNvSpPr txBox="1">
            <a:spLocks noChangeArrowheads="1"/>
          </p:cNvSpPr>
          <p:nvPr/>
        </p:nvSpPr>
        <p:spPr bwMode="auto">
          <a:xfrm>
            <a:off x="8609013" y="6604000"/>
            <a:ext cx="5349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r" eaLnBrk="1" hangingPunct="1"/>
            <a:r>
              <a:rPr lang="en-US" altLang="en-US" sz="1200" b="1">
                <a:latin typeface="Arial" pitchFamily="34" charset="0"/>
              </a:rPr>
              <a:t>p708</a:t>
            </a:r>
          </a:p>
        </p:txBody>
      </p:sp>
      <p:pic>
        <p:nvPicPr>
          <p:cNvPr id="28676" name="Picture 4" descr="http://www.notablebiographies.com/images/uewb_02_img0141.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803717"/>
            <a:ext cx="2744122" cy="3343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047658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Mass-Consumption Economy </a:t>
            </a:r>
            <a:endParaRPr lang="en-US" dirty="0"/>
          </a:p>
        </p:txBody>
      </p:sp>
      <p:sp>
        <p:nvSpPr>
          <p:cNvPr id="3" name="Content Placeholder 2"/>
          <p:cNvSpPr>
            <a:spLocks noGrp="1"/>
          </p:cNvSpPr>
          <p:nvPr>
            <p:ph idx="1"/>
          </p:nvPr>
        </p:nvSpPr>
        <p:spPr/>
        <p:txBody>
          <a:bodyPr/>
          <a:lstStyle/>
          <a:p>
            <a:r>
              <a:rPr lang="en-US" dirty="0" smtClean="0"/>
              <a:t>Advertising emerged as a new industry </a:t>
            </a:r>
          </a:p>
          <a:p>
            <a:r>
              <a:rPr lang="en-US" b="1" i="1" dirty="0"/>
              <a:t>Newspapers and magazines shaped cultural norms and sparked fads </a:t>
            </a:r>
            <a:endParaRPr lang="en-US" dirty="0"/>
          </a:p>
        </p:txBody>
      </p:sp>
      <p:pic>
        <p:nvPicPr>
          <p:cNvPr id="38914" name="Picture 2" descr="http://3.bp.blogspot.com/-l7oT8ITWmVU/T2r2c1infOI/AAAAAAAAEC8/LT_Iewv_VQ8/s1600/3134470082_c3f56d36bf_o.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8213" y="2743200"/>
            <a:ext cx="3402412" cy="3895726"/>
          </a:xfrm>
          <a:prstGeom prst="rect">
            <a:avLst/>
          </a:prstGeom>
          <a:noFill/>
          <a:extLst>
            <a:ext uri="{909E8E84-426E-40DD-AFC4-6F175D3DCCD1}">
              <a14:hiddenFill xmlns:a14="http://schemas.microsoft.com/office/drawing/2010/main">
                <a:solidFill>
                  <a:srgbClr val="FFFFFF"/>
                </a:solidFill>
              </a14:hiddenFill>
            </a:ext>
          </a:extLst>
        </p:spPr>
      </p:pic>
      <p:pic>
        <p:nvPicPr>
          <p:cNvPr id="38916" name="Picture 4" descr="http://t1.gstatic.com/images?q=tbn:ANd9GcSUkdqfcEWXNxGmg_bfID4oL5cUX-xRyjTSjC7SRxYhIrRvo1Nv">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2371" y="3317185"/>
            <a:ext cx="2533650" cy="3540815"/>
          </a:xfrm>
          <a:prstGeom prst="rect">
            <a:avLst/>
          </a:prstGeom>
          <a:noFill/>
          <a:extLst>
            <a:ext uri="{909E8E84-426E-40DD-AFC4-6F175D3DCCD1}">
              <a14:hiddenFill xmlns:a14="http://schemas.microsoft.com/office/drawing/2010/main">
                <a:solidFill>
                  <a:srgbClr val="FFFFFF"/>
                </a:solidFill>
              </a14:hiddenFill>
            </a:ext>
          </a:extLst>
        </p:spPr>
      </p:pic>
      <p:pic>
        <p:nvPicPr>
          <p:cNvPr id="38918" name="Picture 6" descr="http://media-cache-ak0.pinimg.com/736x/28/b9/0c/28b90c620d7132f3fe6448a0fa76f129.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5575" y="3505199"/>
            <a:ext cx="3533072" cy="3025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498493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Radio </a:t>
            </a:r>
            <a:endParaRPr lang="en-US" dirty="0"/>
          </a:p>
        </p:txBody>
      </p:sp>
      <p:sp>
        <p:nvSpPr>
          <p:cNvPr id="4" name="Content Placeholder 3"/>
          <p:cNvSpPr>
            <a:spLocks noGrp="1"/>
          </p:cNvSpPr>
          <p:nvPr>
            <p:ph sz="half" idx="1"/>
          </p:nvPr>
        </p:nvSpPr>
        <p:spPr/>
        <p:txBody>
          <a:bodyPr/>
          <a:lstStyle/>
          <a:p>
            <a:r>
              <a:rPr lang="en-US" dirty="0" smtClean="0"/>
              <a:t>Marconi- inventor</a:t>
            </a:r>
          </a:p>
          <a:p>
            <a:r>
              <a:rPr lang="en-US" dirty="0" smtClean="0"/>
              <a:t>Radio has huge impact on society</a:t>
            </a:r>
          </a:p>
          <a:p>
            <a:pPr lvl="1"/>
            <a:r>
              <a:rPr lang="en-US" b="1" i="1" dirty="0" smtClean="0"/>
              <a:t>Jazz is broadcast as a new style of music</a:t>
            </a:r>
          </a:p>
          <a:p>
            <a:pPr lvl="1"/>
            <a:r>
              <a:rPr lang="en-US" b="1" i="1" dirty="0" smtClean="0"/>
              <a:t>Fireside chats (politicians) </a:t>
            </a:r>
          </a:p>
        </p:txBody>
      </p:sp>
      <p:sp>
        <p:nvSpPr>
          <p:cNvPr id="5" name="Content Placeholder 4"/>
          <p:cNvSpPr>
            <a:spLocks noGrp="1"/>
          </p:cNvSpPr>
          <p:nvPr>
            <p:ph sz="half" idx="2"/>
          </p:nvPr>
        </p:nvSpPr>
        <p:spPr/>
        <p:txBody>
          <a:bodyPr/>
          <a:lstStyle/>
          <a:p>
            <a:endParaRPr lang="en-US"/>
          </a:p>
        </p:txBody>
      </p:sp>
      <p:pic>
        <p:nvPicPr>
          <p:cNvPr id="6" name="Picture 1"/>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35214" y="1752600"/>
            <a:ext cx="4089400"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8224123"/>
      </p:ext>
    </p:extLst>
  </p:cSld>
  <p:clrMapOvr>
    <a:masterClrMapping/>
  </p:clrMapOvr>
  <p:transition spd="slow">
    <p:randomBar dir="vert"/>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Movies </a:t>
            </a:r>
            <a:endParaRPr lang="en-US" dirty="0"/>
          </a:p>
        </p:txBody>
      </p:sp>
      <p:sp>
        <p:nvSpPr>
          <p:cNvPr id="3" name="Content Placeholder 2"/>
          <p:cNvSpPr>
            <a:spLocks noGrp="1"/>
          </p:cNvSpPr>
          <p:nvPr>
            <p:ph sz="half" idx="1"/>
          </p:nvPr>
        </p:nvSpPr>
        <p:spPr>
          <a:xfrm>
            <a:off x="31531" y="1752600"/>
            <a:ext cx="4038600" cy="4407408"/>
          </a:xfrm>
        </p:spPr>
        <p:txBody>
          <a:bodyPr/>
          <a:lstStyle/>
          <a:p>
            <a:r>
              <a:rPr lang="en-US" dirty="0" smtClean="0"/>
              <a:t>1903- 1</a:t>
            </a:r>
            <a:r>
              <a:rPr lang="en-US" baseline="30000" dirty="0" smtClean="0"/>
              <a:t>st</a:t>
            </a:r>
            <a:r>
              <a:rPr lang="en-US" dirty="0" smtClean="0"/>
              <a:t> real moving picture</a:t>
            </a:r>
          </a:p>
          <a:p>
            <a:r>
              <a:rPr lang="en-US" b="1" i="1" dirty="0" smtClean="0"/>
              <a:t>Provided </a:t>
            </a:r>
            <a:r>
              <a:rPr lang="en-US" b="1" i="1" dirty="0"/>
              <a:t>escape from Depression-era </a:t>
            </a:r>
            <a:r>
              <a:rPr lang="en-US" b="1" i="1" dirty="0" smtClean="0"/>
              <a:t>realities</a:t>
            </a:r>
          </a:p>
          <a:p>
            <a:r>
              <a:rPr lang="en-US" dirty="0" smtClean="0"/>
              <a:t>Al Jolson in “The Jazz Singer” (1</a:t>
            </a:r>
            <a:r>
              <a:rPr lang="en-US" baseline="30000" dirty="0" smtClean="0"/>
              <a:t>st</a:t>
            </a:r>
            <a:r>
              <a:rPr lang="en-US" dirty="0" smtClean="0"/>
              <a:t> talkie) </a:t>
            </a:r>
            <a:endParaRPr lang="en-US" dirty="0"/>
          </a:p>
          <a:p>
            <a:endParaRPr lang="en-US" dirty="0"/>
          </a:p>
        </p:txBody>
      </p:sp>
      <p:sp>
        <p:nvSpPr>
          <p:cNvPr id="4" name="Content Placeholder 3"/>
          <p:cNvSpPr>
            <a:spLocks noGrp="1"/>
          </p:cNvSpPr>
          <p:nvPr>
            <p:ph sz="half" idx="2"/>
          </p:nvPr>
        </p:nvSpPr>
        <p:spPr/>
        <p:txBody>
          <a:bodyPr/>
          <a:lstStyle/>
          <a:p>
            <a:endParaRPr lang="en-US"/>
          </a:p>
        </p:txBody>
      </p:sp>
      <p:pic>
        <p:nvPicPr>
          <p:cNvPr id="5" name="Picture 1"/>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4038600" y="1524000"/>
            <a:ext cx="49149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p:cNvCxnSpPr/>
          <p:nvPr/>
        </p:nvCxnSpPr>
        <p:spPr>
          <a:xfrm>
            <a:off x="2286000" y="5029200"/>
            <a:ext cx="1752600" cy="0"/>
          </a:xfrm>
          <a:prstGeom prst="straightConnector1">
            <a:avLst/>
          </a:prstGeom>
          <a:ln w="476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7887434"/>
      </p:ext>
    </p:extLst>
  </p:cSld>
  <p:clrMapOvr>
    <a:masterClrMapping/>
  </p:clrMapOvr>
  <p:transition spd="slow">
    <p:cove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Social Life during the “Roaring 20s” </a:t>
            </a:r>
            <a:endParaRPr lang="en-US" dirty="0"/>
          </a:p>
        </p:txBody>
      </p:sp>
      <p:sp>
        <p:nvSpPr>
          <p:cNvPr id="3" name="Content Placeholder 2"/>
          <p:cNvSpPr>
            <a:spLocks noGrp="1"/>
          </p:cNvSpPr>
          <p:nvPr>
            <p:ph sz="half" idx="1"/>
          </p:nvPr>
        </p:nvSpPr>
        <p:spPr/>
        <p:txBody>
          <a:bodyPr/>
          <a:lstStyle/>
          <a:p>
            <a:r>
              <a:rPr lang="en-US" dirty="0" smtClean="0"/>
              <a:t>More people now live in urban areas</a:t>
            </a:r>
          </a:p>
          <a:p>
            <a:r>
              <a:rPr lang="en-US" dirty="0" smtClean="0"/>
              <a:t>Time of sexual revolution </a:t>
            </a:r>
          </a:p>
          <a:p>
            <a:r>
              <a:rPr lang="en-US" dirty="0" smtClean="0"/>
              <a:t>Margaret Sanger and “birth control” </a:t>
            </a:r>
          </a:p>
          <a:p>
            <a:r>
              <a:rPr lang="en-US" b="1" i="1" dirty="0"/>
              <a:t>Flapper styles expressed the new freedom of women</a:t>
            </a:r>
            <a:endParaRPr lang="en-US" dirty="0"/>
          </a:p>
        </p:txBody>
      </p:sp>
      <p:sp>
        <p:nvSpPr>
          <p:cNvPr id="4" name="Content Placeholder 3"/>
          <p:cNvSpPr>
            <a:spLocks noGrp="1"/>
          </p:cNvSpPr>
          <p:nvPr>
            <p:ph sz="half" idx="2"/>
          </p:nvPr>
        </p:nvSpPr>
        <p:spPr/>
        <p:txBody>
          <a:bodyPr/>
          <a:lstStyle/>
          <a:p>
            <a:endParaRPr lang="en-US"/>
          </a:p>
        </p:txBody>
      </p:sp>
      <p:pic>
        <p:nvPicPr>
          <p:cNvPr id="44034" name="Picture 2" descr="http://cravedfw.files.wordpress.com/2014/03/flappers.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489841"/>
            <a:ext cx="3962400" cy="3200998"/>
          </a:xfrm>
          <a:prstGeom prst="rect">
            <a:avLst/>
          </a:prstGeom>
          <a:noFill/>
          <a:extLst>
            <a:ext uri="{909E8E84-426E-40DD-AFC4-6F175D3DCCD1}">
              <a14:hiddenFill xmlns:a14="http://schemas.microsoft.com/office/drawing/2010/main">
                <a:solidFill>
                  <a:srgbClr val="FFFFFF"/>
                </a:solidFill>
              </a14:hiddenFill>
            </a:ext>
          </a:extLst>
        </p:spPr>
      </p:pic>
      <p:pic>
        <p:nvPicPr>
          <p:cNvPr id="44036" name="Picture 4" descr="http://www.mentalfloss.com/blogs/wp-content/uploads/2009/08/425flapperfashion1.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4267200"/>
            <a:ext cx="2809875" cy="2691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987350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Cuba </a:t>
            </a:r>
            <a:endParaRPr lang="en-US" dirty="0"/>
          </a:p>
        </p:txBody>
      </p:sp>
      <p:sp>
        <p:nvSpPr>
          <p:cNvPr id="3" name="Content Placeholder 2"/>
          <p:cNvSpPr>
            <a:spLocks noGrp="1"/>
          </p:cNvSpPr>
          <p:nvPr>
            <p:ph idx="1"/>
          </p:nvPr>
        </p:nvSpPr>
        <p:spPr>
          <a:xfrm>
            <a:off x="457200" y="1752600"/>
            <a:ext cx="8305800" cy="4572000"/>
          </a:xfrm>
        </p:spPr>
        <p:txBody>
          <a:bodyPr/>
          <a:lstStyle/>
          <a:p>
            <a:r>
              <a:rPr lang="en-US" dirty="0" smtClean="0"/>
              <a:t>Atrocities in Cuba sensationalized by “yellow press” </a:t>
            </a:r>
          </a:p>
          <a:p>
            <a:r>
              <a:rPr lang="en-US" dirty="0" smtClean="0"/>
              <a:t>Spanish in Cuba revolt </a:t>
            </a:r>
          </a:p>
          <a:p>
            <a:r>
              <a:rPr lang="en-US" dirty="0" smtClean="0"/>
              <a:t>Explosion of the U.S.S. Maine,</a:t>
            </a:r>
            <a:br>
              <a:rPr lang="en-US" dirty="0" smtClean="0"/>
            </a:br>
            <a:r>
              <a:rPr lang="en-US" dirty="0" smtClean="0"/>
              <a:t> Feb. 15</a:t>
            </a:r>
            <a:r>
              <a:rPr lang="en-US" baseline="30000" dirty="0" smtClean="0"/>
              <a:t>th</a:t>
            </a:r>
            <a:r>
              <a:rPr lang="en-US" dirty="0" smtClean="0"/>
              <a:t> 1898 is the </a:t>
            </a:r>
            <a:br>
              <a:rPr lang="en-US" dirty="0" smtClean="0"/>
            </a:br>
            <a:r>
              <a:rPr lang="en-US" dirty="0" smtClean="0"/>
              <a:t>immediate cause of the</a:t>
            </a:r>
            <a:br>
              <a:rPr lang="en-US" dirty="0" smtClean="0"/>
            </a:br>
            <a:r>
              <a:rPr lang="en-US" dirty="0" smtClean="0"/>
              <a:t>Spanish American War</a:t>
            </a:r>
          </a:p>
          <a:p>
            <a:r>
              <a:rPr lang="en-US" dirty="0" smtClean="0"/>
              <a:t>“Remember the Maine…to </a:t>
            </a:r>
            <a:br>
              <a:rPr lang="en-US" dirty="0" smtClean="0"/>
            </a:br>
            <a:r>
              <a:rPr lang="en-US" dirty="0" smtClean="0"/>
              <a:t>hell with Spain!”  </a:t>
            </a:r>
            <a:endParaRPr lang="en-US" dirty="0"/>
          </a:p>
        </p:txBody>
      </p:sp>
      <p:pic>
        <p:nvPicPr>
          <p:cNvPr id="3074" name="Picture 2" descr="http://www.pbs.org/crucible/photos/explode.gi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0392" y="3048000"/>
            <a:ext cx="3829050" cy="275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0166204"/>
      </p:ext>
    </p:extLst>
  </p:cSld>
  <p:clrMapOvr>
    <a:masterClrMapping/>
  </p:clrMapOvr>
  <p:transition spd="slow">
    <p:pull/>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idx="1"/>
          </p:nvPr>
        </p:nvSpPr>
        <p:spPr/>
      </p:sp>
      <p:sp>
        <p:nvSpPr>
          <p:cNvPr id="3" name="Text Placeholder 2"/>
          <p:cNvSpPr>
            <a:spLocks noGrp="1"/>
          </p:cNvSpPr>
          <p:nvPr>
            <p:ph type="body" sz="half" idx="2"/>
          </p:nvPr>
        </p:nvSpPr>
        <p:spPr/>
        <p:txBody>
          <a:bodyPr/>
          <a:lstStyle/>
          <a:p>
            <a:endParaRPr lang="en-US"/>
          </a:p>
        </p:txBody>
      </p:sp>
      <p:sp>
        <p:nvSpPr>
          <p:cNvPr id="4" name="Title 3"/>
          <p:cNvSpPr>
            <a:spLocks noGrp="1"/>
          </p:cNvSpPr>
          <p:nvPr>
            <p:ph type="title"/>
          </p:nvPr>
        </p:nvSpPr>
        <p:spPr>
          <a:xfrm>
            <a:off x="762000" y="5105400"/>
            <a:ext cx="7480914" cy="1524000"/>
          </a:xfrm>
        </p:spPr>
        <p:txBody>
          <a:bodyPr>
            <a:noAutofit/>
          </a:bodyPr>
          <a:lstStyle/>
          <a:p>
            <a:r>
              <a:rPr lang="en-US" altLang="en-US" sz="1800" b="1" dirty="0" smtClean="0">
                <a:solidFill>
                  <a:schemeClr val="tx1"/>
                </a:solidFill>
              </a:rPr>
              <a:t>Forbidden to </a:t>
            </a:r>
            <a:r>
              <a:rPr lang="en-US" altLang="en-US" sz="1800" b="1" dirty="0">
                <a:solidFill>
                  <a:schemeClr val="tx1"/>
                </a:solidFill>
              </a:rPr>
              <a:t>speak on the inflammatory topic </a:t>
            </a:r>
            <a:r>
              <a:rPr lang="en-US" altLang="en-US" sz="1800" b="1" dirty="0" smtClean="0">
                <a:solidFill>
                  <a:schemeClr val="tx1"/>
                </a:solidFill>
              </a:rPr>
              <a:t>of birth </a:t>
            </a:r>
            <a:r>
              <a:rPr lang="en-US" altLang="en-US" sz="1800" b="1" dirty="0">
                <a:solidFill>
                  <a:schemeClr val="tx1"/>
                </a:solidFill>
              </a:rPr>
              <a:t>control, </a:t>
            </a:r>
            <a:r>
              <a:rPr lang="en-US" altLang="en-US" sz="1800" b="1" dirty="0" smtClean="0">
                <a:solidFill>
                  <a:schemeClr val="tx1"/>
                </a:solidFill>
              </a:rPr>
              <a:t>a defiant </a:t>
            </a:r>
            <a:r>
              <a:rPr lang="en-US" altLang="en-US" sz="1800" b="1" dirty="0">
                <a:solidFill>
                  <a:schemeClr val="tx1"/>
                </a:solidFill>
              </a:rPr>
              <a:t>Sanger covered her mouth and “lectured” </a:t>
            </a:r>
            <a:r>
              <a:rPr lang="en-US" altLang="en-US" sz="1800" b="1" dirty="0" smtClean="0">
                <a:solidFill>
                  <a:schemeClr val="tx1"/>
                </a:solidFill>
              </a:rPr>
              <a:t>in Boston </a:t>
            </a:r>
            <a:r>
              <a:rPr lang="en-US" altLang="en-US" sz="1800" b="1" dirty="0">
                <a:solidFill>
                  <a:schemeClr val="tx1"/>
                </a:solidFill>
              </a:rPr>
              <a:t>by writing on a blackboard. </a:t>
            </a:r>
            <a:endParaRPr lang="en-US" sz="1800" b="1" dirty="0">
              <a:solidFill>
                <a:schemeClr val="tx1"/>
              </a:solidFill>
            </a:endParaRPr>
          </a:p>
        </p:txBody>
      </p:sp>
      <p:pic>
        <p:nvPicPr>
          <p:cNvPr id="5" name="Picture 1"/>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3600" y="304800"/>
            <a:ext cx="4876800" cy="485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947651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p:txBody>
          <a:bodyPr/>
          <a:lstStyle/>
          <a:p>
            <a:endParaRPr lang="en-US"/>
          </a:p>
        </p:txBody>
      </p:sp>
      <p:sp>
        <p:nvSpPr>
          <p:cNvPr id="4" name="Title 3"/>
          <p:cNvSpPr>
            <a:spLocks noGrp="1"/>
          </p:cNvSpPr>
          <p:nvPr>
            <p:ph type="title"/>
          </p:nvPr>
        </p:nvSpPr>
        <p:spPr>
          <a:xfrm>
            <a:off x="914400" y="5105400"/>
            <a:ext cx="7543800" cy="1066800"/>
          </a:xfrm>
        </p:spPr>
        <p:txBody>
          <a:bodyPr>
            <a:noAutofit/>
          </a:bodyPr>
          <a:lstStyle/>
          <a:p>
            <a:r>
              <a:rPr lang="en-US" sz="2400" b="1" dirty="0" smtClean="0">
                <a:solidFill>
                  <a:schemeClr val="tx1"/>
                </a:solidFill>
              </a:rPr>
              <a:t>“Guardian of Morality” checking to make sure too much leg is not uncovered </a:t>
            </a:r>
            <a:endParaRPr lang="en-US" sz="2400" b="1" dirty="0">
              <a:solidFill>
                <a:schemeClr val="tx1"/>
              </a:solidFill>
            </a:endParaRPr>
          </a:p>
        </p:txBody>
      </p:sp>
      <p:pic>
        <p:nvPicPr>
          <p:cNvPr id="5" name="Picture 1"/>
          <p:cNvPicPr>
            <a:picLocks noGrp="1"/>
          </p:cNvPicPr>
          <p:nvPr>
            <p:ph type="pic" idx="1"/>
          </p:nvPr>
        </p:nvPicPr>
        <p:blipFill>
          <a:blip r:embed="rId2">
            <a:extLst>
              <a:ext uri="{28A0092B-C50C-407E-A947-70E740481C1C}">
                <a14:useLocalDpi xmlns:a14="http://schemas.microsoft.com/office/drawing/2010/main" val="0"/>
              </a:ext>
            </a:extLst>
          </a:blip>
          <a:srcRect t="16575" b="16575"/>
          <a:stretch>
            <a:fillRect/>
          </a:stretch>
        </p:blipFill>
        <p:spPr bwMode="auto">
          <a:xfrm>
            <a:off x="685800" y="228600"/>
            <a:ext cx="76962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324872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Jazz </a:t>
            </a:r>
            <a:endParaRPr lang="en-US" dirty="0"/>
          </a:p>
        </p:txBody>
      </p:sp>
      <p:sp>
        <p:nvSpPr>
          <p:cNvPr id="3" name="Content Placeholder 2"/>
          <p:cNvSpPr>
            <a:spLocks noGrp="1"/>
          </p:cNvSpPr>
          <p:nvPr>
            <p:ph sz="half" idx="1"/>
          </p:nvPr>
        </p:nvSpPr>
        <p:spPr/>
        <p:txBody>
          <a:bodyPr>
            <a:normAutofit/>
          </a:bodyPr>
          <a:lstStyle/>
          <a:p>
            <a:r>
              <a:rPr lang="en-US" dirty="0" smtClean="0"/>
              <a:t>Term is popularized after WWI</a:t>
            </a:r>
          </a:p>
          <a:p>
            <a:r>
              <a:rPr lang="en-US" dirty="0" smtClean="0"/>
              <a:t>Pre-WWI: Came from African influenced slave spirituals</a:t>
            </a:r>
          </a:p>
          <a:p>
            <a:r>
              <a:rPr lang="en-US" dirty="0" smtClean="0"/>
              <a:t>New Orleans Dixieland Jazz</a:t>
            </a:r>
          </a:p>
        </p:txBody>
      </p:sp>
      <p:sp>
        <p:nvSpPr>
          <p:cNvPr id="4" name="Content Placeholder 3"/>
          <p:cNvSpPr>
            <a:spLocks noGrp="1"/>
          </p:cNvSpPr>
          <p:nvPr>
            <p:ph sz="half" idx="2"/>
          </p:nvPr>
        </p:nvSpPr>
        <p:spPr/>
        <p:txBody>
          <a:bodyPr>
            <a:normAutofit/>
          </a:bodyPr>
          <a:lstStyle/>
          <a:p>
            <a:endParaRPr lang="en-US"/>
          </a:p>
        </p:txBody>
      </p:sp>
      <p:pic>
        <p:nvPicPr>
          <p:cNvPr id="5" name="Picture 1"/>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64421" y="1981200"/>
            <a:ext cx="4546600"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4118064"/>
      </p:ext>
    </p:extLst>
  </p:cSld>
  <p:clrMapOvr>
    <a:masterClrMapping/>
  </p:clrMapOvr>
  <p:transition spd="slow">
    <p:wheel spokes="1"/>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Election of 1928</a:t>
            </a:r>
            <a:endParaRPr lang="en-US" dirty="0"/>
          </a:p>
        </p:txBody>
      </p:sp>
      <p:sp>
        <p:nvSpPr>
          <p:cNvPr id="3" name="Content Placeholder 2"/>
          <p:cNvSpPr>
            <a:spLocks noGrp="1"/>
          </p:cNvSpPr>
          <p:nvPr>
            <p:ph sz="half" idx="1"/>
          </p:nvPr>
        </p:nvSpPr>
        <p:spPr/>
        <p:txBody>
          <a:bodyPr/>
          <a:lstStyle/>
          <a:p>
            <a:r>
              <a:rPr lang="en-US" dirty="0" smtClean="0"/>
              <a:t>Rep. Herbert Hoover vs Dem. Alfred Smith </a:t>
            </a:r>
          </a:p>
          <a:p>
            <a:r>
              <a:rPr lang="en-US" dirty="0" smtClean="0"/>
              <a:t>Radio a big part of campaign </a:t>
            </a:r>
          </a:p>
          <a:p>
            <a:r>
              <a:rPr lang="en-US" dirty="0" smtClean="0"/>
              <a:t>Hoover wins </a:t>
            </a:r>
            <a:endParaRPr lang="en-US" dirty="0"/>
          </a:p>
        </p:txBody>
      </p:sp>
      <p:sp>
        <p:nvSpPr>
          <p:cNvPr id="4" name="Content Placeholder 3"/>
          <p:cNvSpPr>
            <a:spLocks noGrp="1"/>
          </p:cNvSpPr>
          <p:nvPr>
            <p:ph sz="half" idx="2"/>
          </p:nvPr>
        </p:nvSpPr>
        <p:spPr>
          <a:xfrm>
            <a:off x="5410200" y="6096000"/>
            <a:ext cx="3581400" cy="609600"/>
          </a:xfrm>
        </p:spPr>
        <p:txBody>
          <a:bodyPr/>
          <a:lstStyle/>
          <a:p>
            <a:pPr marL="114300" indent="0">
              <a:buNone/>
            </a:pPr>
            <a:r>
              <a:rPr lang="en-US" dirty="0" smtClean="0"/>
              <a:t>Herbert Hoover </a:t>
            </a:r>
            <a:endParaRPr lang="en-US" dirty="0"/>
          </a:p>
        </p:txBody>
      </p:sp>
      <p:pic>
        <p:nvPicPr>
          <p:cNvPr id="47106" name="Picture 2" descr="http://www.whitehouse.gov/sites/default/files/first-family/masthead_image/31hh_header_sm.jpg?1250881969">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3200" y="2819400"/>
            <a:ext cx="4691250" cy="3028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43500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descr="http://www.fasttrackteaching.com/burns/Unit_11_Cold_War/Unit11_map_Cuba_US.GI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9054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524770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Spanish-American war-1898</a:t>
            </a:r>
            <a:endParaRPr lang="en-US" dirty="0"/>
          </a:p>
        </p:txBody>
      </p:sp>
      <p:sp>
        <p:nvSpPr>
          <p:cNvPr id="3" name="Content Placeholder 2"/>
          <p:cNvSpPr>
            <a:spLocks noGrp="1"/>
          </p:cNvSpPr>
          <p:nvPr>
            <p:ph idx="1"/>
          </p:nvPr>
        </p:nvSpPr>
        <p:spPr/>
        <p:txBody>
          <a:bodyPr/>
          <a:lstStyle/>
          <a:p>
            <a:r>
              <a:rPr lang="en-US" dirty="0" smtClean="0"/>
              <a:t>McKinley </a:t>
            </a:r>
            <a:r>
              <a:rPr lang="en-US" dirty="0"/>
              <a:t>and Wall Street not eager for war but yellow press forced the issue</a:t>
            </a:r>
          </a:p>
          <a:p>
            <a:r>
              <a:rPr lang="en-US" dirty="0" smtClean="0"/>
              <a:t>Teller Amendment </a:t>
            </a:r>
          </a:p>
          <a:p>
            <a:endParaRPr lang="en-US" dirty="0"/>
          </a:p>
        </p:txBody>
      </p:sp>
    </p:spTree>
    <p:extLst>
      <p:ext uri="{BB962C8B-B14F-4D97-AF65-F5344CB8AC3E}">
        <p14:creationId xmlns:p14="http://schemas.microsoft.com/office/powerpoint/2010/main" val="3173736794"/>
      </p:ext>
    </p:extLst>
  </p:cSld>
  <p:clrMapOvr>
    <a:masterClrMapping/>
  </p:clrMapOvr>
  <p:transition spd="slow">
    <p:cove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othecary">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Apothecary</Template>
  <TotalTime>2342</TotalTime>
  <Words>1755</Words>
  <Application>Microsoft Office PowerPoint</Application>
  <PresentationFormat>On-screen Show (4:3)</PresentationFormat>
  <Paragraphs>272</Paragraphs>
  <Slides>73</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73</vt:i4>
      </vt:variant>
    </vt:vector>
  </HeadingPairs>
  <TitlesOfParts>
    <vt:vector size="80" baseType="lpstr">
      <vt:lpstr>ＭＳ Ｐゴシック</vt:lpstr>
      <vt:lpstr>ＭＳ Ｐゴシック</vt:lpstr>
      <vt:lpstr>Arial</vt:lpstr>
      <vt:lpstr>Book Antiqua</vt:lpstr>
      <vt:lpstr>Calibri</vt:lpstr>
      <vt:lpstr>Century Gothic</vt:lpstr>
      <vt:lpstr>Apothecary</vt:lpstr>
      <vt:lpstr>Unit Seven</vt:lpstr>
      <vt:lpstr>American Imperialism </vt:lpstr>
      <vt:lpstr>Causes of US Imperialism </vt:lpstr>
      <vt:lpstr>Con’t</vt:lpstr>
      <vt:lpstr>Purchase of Alaska </vt:lpstr>
      <vt:lpstr>Hawaii </vt:lpstr>
      <vt:lpstr>Cuba </vt:lpstr>
      <vt:lpstr>PowerPoint Presentation</vt:lpstr>
      <vt:lpstr>Spanish-American war-1898</vt:lpstr>
      <vt:lpstr>US Invasion of Cuba and Puerto Rico </vt:lpstr>
      <vt:lpstr>PowerPoint Presentation</vt:lpstr>
      <vt:lpstr>Annexation of Hawaii </vt:lpstr>
      <vt:lpstr>Treaty of Paris</vt:lpstr>
      <vt:lpstr>PowerPoint Presentation</vt:lpstr>
      <vt:lpstr>PowerPoint Presentation</vt:lpstr>
      <vt:lpstr>Open Door Policy In China </vt:lpstr>
      <vt:lpstr>Election of 1900 </vt:lpstr>
      <vt:lpstr>Panama Canal- 1903 </vt:lpstr>
      <vt:lpstr>PowerPoint Presentation</vt:lpstr>
      <vt:lpstr>Roosevelt Corollary </vt:lpstr>
      <vt:lpstr>Election of 1908 </vt:lpstr>
      <vt:lpstr>Dollar Diplomacy </vt:lpstr>
      <vt:lpstr>Split in the Republican Party </vt:lpstr>
      <vt:lpstr>PowerPoint Presentation</vt:lpstr>
      <vt:lpstr>Election of 1912 </vt:lpstr>
      <vt:lpstr>“New Freedom”</vt:lpstr>
      <vt:lpstr>Election of 1916 </vt:lpstr>
      <vt:lpstr>World war One </vt:lpstr>
      <vt:lpstr>Causes of WWI</vt:lpstr>
      <vt:lpstr>Imperialism</vt:lpstr>
      <vt:lpstr>Empires of the World, 1914</vt:lpstr>
      <vt:lpstr>PowerPoint Presentation</vt:lpstr>
      <vt:lpstr>Alliances</vt:lpstr>
      <vt:lpstr>PowerPoint Presentation</vt:lpstr>
      <vt:lpstr>European Alliances, 1914</vt:lpstr>
      <vt:lpstr>Militarism </vt:lpstr>
      <vt:lpstr>Nationalism </vt:lpstr>
      <vt:lpstr>Serbia feeling the squeeze!</vt:lpstr>
      <vt:lpstr>Assassination </vt:lpstr>
      <vt:lpstr>The Great War Rages in Europe </vt:lpstr>
      <vt:lpstr>The Dominoes Begin to Fall…</vt:lpstr>
      <vt:lpstr>PowerPoint Presentation</vt:lpstr>
      <vt:lpstr>Main players in WWi</vt:lpstr>
      <vt:lpstr>US Neutrality (??) </vt:lpstr>
      <vt:lpstr>Sinking of the Lusitania </vt:lpstr>
      <vt:lpstr>PowerPoint Presentation</vt:lpstr>
      <vt:lpstr>German Aggression Pulls US into War </vt:lpstr>
      <vt:lpstr>PowerPoint Presentation</vt:lpstr>
      <vt:lpstr>Wilsonian Idealism </vt:lpstr>
      <vt:lpstr>Mobilizing the army </vt:lpstr>
      <vt:lpstr>Versailles Peace COnference</vt:lpstr>
      <vt:lpstr>Wilsons Fourteen Points </vt:lpstr>
      <vt:lpstr>PowerPoint Presentation</vt:lpstr>
      <vt:lpstr>Versailles Peace Conference </vt:lpstr>
      <vt:lpstr>Defeat of Versailles Treaty </vt:lpstr>
      <vt:lpstr>PowerPoint Presentation</vt:lpstr>
      <vt:lpstr>Election of 1920 </vt:lpstr>
      <vt:lpstr>Prohibition of Alcohol  </vt:lpstr>
      <vt:lpstr>American Society in the 1920s</vt:lpstr>
      <vt:lpstr>Ku Klux Klan </vt:lpstr>
      <vt:lpstr>Charles Darwin Disrupts the Churches </vt:lpstr>
      <vt:lpstr>PowerPoint Presentation</vt:lpstr>
      <vt:lpstr>Prohibition- Again </vt:lpstr>
      <vt:lpstr>PowerPoint Presentation</vt:lpstr>
      <vt:lpstr>PowerPoint Presentation</vt:lpstr>
      <vt:lpstr>Mass-Consumption Economy </vt:lpstr>
      <vt:lpstr>Radio </vt:lpstr>
      <vt:lpstr>Movies </vt:lpstr>
      <vt:lpstr>Social Life during the “Roaring 20s” </vt:lpstr>
      <vt:lpstr>Forbidden to speak on the inflammatory topic of birth control, a defiant Sanger covered her mouth and “lectured” in Boston by writing on a blackboard. </vt:lpstr>
      <vt:lpstr>“Guardian of Morality” checking to make sure too much leg is not uncovered </vt:lpstr>
      <vt:lpstr>Jazz </vt:lpstr>
      <vt:lpstr>Election of 1928</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Seven</dc:title>
  <dc:creator>Felicia</dc:creator>
  <cp:lastModifiedBy>staff</cp:lastModifiedBy>
  <cp:revision>94</cp:revision>
  <dcterms:created xsi:type="dcterms:W3CDTF">2014-08-01T14:59:00Z</dcterms:created>
  <dcterms:modified xsi:type="dcterms:W3CDTF">2018-04-10T15:56:52Z</dcterms:modified>
</cp:coreProperties>
</file>